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8" r:id="rId1"/>
    <p:sldMasterId id="2147483809" r:id="rId2"/>
    <p:sldMasterId id="2147483864" r:id="rId3"/>
  </p:sldMasterIdLst>
  <p:sldIdLst>
    <p:sldId id="348" r:id="rId4"/>
    <p:sldId id="331" r:id="rId5"/>
    <p:sldId id="269" r:id="rId6"/>
    <p:sldId id="333" r:id="rId7"/>
    <p:sldId id="351" r:id="rId8"/>
    <p:sldId id="352" r:id="rId9"/>
    <p:sldId id="339" r:id="rId10"/>
    <p:sldId id="340" r:id="rId11"/>
    <p:sldId id="350" r:id="rId12"/>
    <p:sldId id="341" r:id="rId13"/>
    <p:sldId id="342" r:id="rId14"/>
    <p:sldId id="343" r:id="rId15"/>
    <p:sldId id="344" r:id="rId16"/>
    <p:sldId id="345" r:id="rId17"/>
    <p:sldId id="346" r:id="rId18"/>
    <p:sldId id="347" r:id="rId19"/>
    <p:sldId id="349" r:id="rId20"/>
  </p:sldIdLst>
  <p:sldSz cx="9144000" cy="5715000" type="screen16x10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99CC00"/>
    <a:srgbClr val="CCFFCC"/>
    <a:srgbClr val="FF00FF"/>
    <a:srgbClr val="0070C0"/>
    <a:srgbClr val="0000FF"/>
    <a:srgbClr val="99CCFF"/>
    <a:srgbClr val="808080"/>
    <a:srgbClr val="DDDDDD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E8034E78-7F5D-4C2E-B375-FC64B27BC917}" styleName="深色样式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ABFCF23-3B69-468F-B69F-88F6DE6A72F2}" styleName="中度样式 1 - 强调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69CF1AB2-1976-4502-BF36-3FF5EA218861}" styleName="中度样式 4 - 强调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中度样式 4 - 强调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22838BEF-8BB2-4498-84A7-C5851F593DF1}" styleName="中度样式 4 - 强调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18" autoAdjust="0"/>
  </p:normalViewPr>
  <p:slideViewPr>
    <p:cSldViewPr>
      <p:cViewPr varScale="1">
        <p:scale>
          <a:sx n="107" d="100"/>
          <a:sy n="107" d="100"/>
        </p:scale>
        <p:origin x="-84" y="-336"/>
      </p:cViewPr>
      <p:guideLst>
        <p:guide orient="horz" pos="180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774825"/>
            <a:ext cx="7772400" cy="122555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B5424D-866F-4519-95E0-492CE299458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140224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525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333500"/>
            <a:ext cx="8229600" cy="37719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0A4BDF-E46F-43B1-B19C-C7278AD2579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966474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4876800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48768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D0E564-E038-4665-8B63-9EDDDB0FD39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594332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774825"/>
            <a:ext cx="7772400" cy="122555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57A2ED-6667-4093-80B8-3FD8A876EE9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873241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525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333500"/>
            <a:ext cx="8229600" cy="37719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357A3C-2C5F-40DC-A36F-DCDE06369BB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768231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671888"/>
            <a:ext cx="7772400" cy="1135062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422525"/>
            <a:ext cx="7772400" cy="12493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26E796-7FD1-471A-98D6-FD5378DE7EE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271852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525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9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9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67EC44-CD8E-4783-8785-3C58B405164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372030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525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79525"/>
            <a:ext cx="4040188" cy="5334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812925"/>
            <a:ext cx="4040188" cy="32924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279525"/>
            <a:ext cx="4041775" cy="5334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1812925"/>
            <a:ext cx="4041775" cy="32924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338477-BE6B-4601-A140-13B19317A4E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936456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525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154690-6309-41A1-A82D-8D3B40B0D53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986498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279323-4959-420A-B170-5EDE2DFE324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959213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27013"/>
            <a:ext cx="3008313" cy="968375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27013"/>
            <a:ext cx="5111750" cy="4878387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195388"/>
            <a:ext cx="3008313" cy="39100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38AF95-E934-42AE-915B-04BE7CC655D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640264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525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333500"/>
            <a:ext cx="8229600" cy="37719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3CAE02-9EA6-4D1A-A95D-6347B8E2B83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380523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3075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511175"/>
            <a:ext cx="5486400" cy="3429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473575"/>
            <a:ext cx="5486400" cy="6699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9BDC42-88B6-4192-AB71-F99AF1AEF6F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640965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525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333500"/>
            <a:ext cx="8229600" cy="37719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045C4A-F480-44AC-9545-DBEA49C1BBE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846628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4876800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48768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C340C7-83AC-4E50-B168-D02C367C5FD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947455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774825"/>
            <a:ext cx="7772400" cy="122555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AA42154-F6FF-43EF-B5EA-F1ECC258947A}" type="datetimeFigureOut">
              <a:rPr lang="zh-CN" altLang="en-US"/>
              <a:pPr/>
              <a:t>2016/1/26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BC1700-C4B3-4C1B-B03D-128E85B8CD2A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39255045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525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333500"/>
            <a:ext cx="8229600" cy="37719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0F2E3CF-E13B-49A9-BAFF-BF56C4082035}" type="datetimeFigureOut">
              <a:rPr lang="zh-CN" altLang="en-US"/>
              <a:pPr/>
              <a:t>2016/1/26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952635-7619-413C-9765-C805557F7EB5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83395712"/>
      </p:ext>
    </p:extLst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671888"/>
            <a:ext cx="7772400" cy="1135062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422525"/>
            <a:ext cx="7772400" cy="12493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A6D266-61D4-4636-BBBC-A68E339C4696}" type="datetimeFigureOut">
              <a:rPr lang="zh-CN" altLang="en-US"/>
              <a:pPr/>
              <a:t>2016/1/26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13BDFE-CD05-475F-AA1C-30408811603A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3752227"/>
      </p:ext>
    </p:extLst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525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9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9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71831C0-3E49-47B4-85B4-613AED7A6E6A}" type="datetimeFigureOut">
              <a:rPr lang="zh-CN" altLang="en-US"/>
              <a:pPr/>
              <a:t>2016/1/26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D6351E-61FD-4D36-BB53-E3BAE3BAA040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96044007"/>
      </p:ext>
    </p:extLst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525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79525"/>
            <a:ext cx="4040188" cy="5334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812925"/>
            <a:ext cx="4040188" cy="32924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279525"/>
            <a:ext cx="4041775" cy="5334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1812925"/>
            <a:ext cx="4041775" cy="32924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F33EFEF-DA29-4521-BEFD-007A53E9323E}" type="datetimeFigureOut">
              <a:rPr lang="zh-CN" altLang="en-US"/>
              <a:pPr/>
              <a:t>2016/1/26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9F5A0C-A263-4A85-949E-2A385E24E5F3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36897916"/>
      </p:ext>
    </p:extLst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525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7F1627F-831A-458C-AF02-A064DCD2D0A7}" type="datetimeFigureOut">
              <a:rPr lang="zh-CN" altLang="en-US"/>
              <a:pPr/>
              <a:t>2016/1/26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F353BC-D2E2-4D37-B114-E58DDE222828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30552817"/>
      </p:ext>
    </p:extLst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5FED51F-A2A3-4BB9-BADA-04360624412D}" type="datetimeFigureOut">
              <a:rPr lang="zh-CN" altLang="en-US"/>
              <a:pPr/>
              <a:t>2016/1/26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24DD2A-63B9-49F9-9C36-09AE90190D1B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0004465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671888"/>
            <a:ext cx="7772400" cy="1135062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422525"/>
            <a:ext cx="7772400" cy="12493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83D287-4C58-4232-BEBE-71701E91F3F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886805"/>
      </p:ext>
    </p:extLst>
  </p:cSld>
  <p:clrMapOvr>
    <a:masterClrMapping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27013"/>
            <a:ext cx="3008313" cy="968375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27013"/>
            <a:ext cx="5111750" cy="4878387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195388"/>
            <a:ext cx="3008313" cy="39100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4C486F9-0B8B-43C4-8C6F-A2620E024C27}" type="datetimeFigureOut">
              <a:rPr lang="zh-CN" altLang="en-US"/>
              <a:pPr/>
              <a:t>2016/1/26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90B0D2-3252-46FB-BF76-CDA4B6CF0B9E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04083763"/>
      </p:ext>
    </p:extLst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3075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511175"/>
            <a:ext cx="5486400" cy="3429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473575"/>
            <a:ext cx="5486400" cy="6699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7902C37-E183-4511-90B5-6FD370FDA1FB}" type="datetimeFigureOut">
              <a:rPr lang="zh-CN" altLang="en-US"/>
              <a:pPr/>
              <a:t>2016/1/26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0C4779-ABF1-427A-9869-1B927A2A8CCA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11341453"/>
      </p:ext>
    </p:extLst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525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333500"/>
            <a:ext cx="8229600" cy="37719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70E7C24-3BC7-453E-8614-7B674292535E}" type="datetimeFigureOut">
              <a:rPr lang="zh-CN" altLang="en-US"/>
              <a:pPr/>
              <a:t>2016/1/26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F536D3-3D29-427F-87FE-FF6B693C8F59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54142678"/>
      </p:ext>
    </p:extLst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4876800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48768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76BDB28-C292-41BF-B45D-A877B29E703F}" type="datetimeFigureOut">
              <a:rPr lang="zh-CN" altLang="en-US"/>
              <a:pPr/>
              <a:t>2016/1/26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C30073-A21D-4DF0-AABD-D9BC1F357EAC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9160293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525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9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9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920981-BF85-475C-B8E4-240811CB766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566934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525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79525"/>
            <a:ext cx="4040188" cy="5334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812925"/>
            <a:ext cx="4040188" cy="32924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279525"/>
            <a:ext cx="4041775" cy="5334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1812925"/>
            <a:ext cx="4041775" cy="32924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933503-33CB-4E34-8AA2-8DEFE203CD7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938729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525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95A634-E17F-470B-A9D1-7414FD14143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856521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D19549-23CF-4092-A04C-240B5FCC743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766118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27013"/>
            <a:ext cx="3008313" cy="968375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27013"/>
            <a:ext cx="5111750" cy="4878387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195388"/>
            <a:ext cx="3008313" cy="39100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499082-941F-42AC-97D9-DECDEC8A68E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341582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3075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511175"/>
            <a:ext cx="5486400" cy="3429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473575"/>
            <a:ext cx="5486400" cy="6699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2A44E0-AAA3-4E56-BE36-914096A4C73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523492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矩形 1"/>
          <p:cNvSpPr>
            <a:spLocks noChangeArrowheads="1"/>
          </p:cNvSpPr>
          <p:nvPr userDrawn="1"/>
        </p:nvSpPr>
        <p:spPr bwMode="auto">
          <a:xfrm>
            <a:off x="0" y="0"/>
            <a:ext cx="9153525" cy="540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  <a:latin typeface="Franklin Gothic Medium" pitchFamily="34" charset="0"/>
              <a:ea typeface="微软雅黑" pitchFamily="34" charset="-122"/>
            </a:endParaRPr>
          </a:p>
        </p:txBody>
      </p:sp>
      <p:sp>
        <p:nvSpPr>
          <p:cNvPr id="2051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57725"/>
            <a:ext cx="2133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ea typeface="+mn-ea"/>
              </a:defRPr>
            </a:lvl1pPr>
          </a:lstStyle>
          <a:p>
            <a:endParaRPr lang="en-US"/>
          </a:p>
        </p:txBody>
      </p:sp>
      <p:sp>
        <p:nvSpPr>
          <p:cNvPr id="2052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57725"/>
            <a:ext cx="2895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ea typeface="+mn-ea"/>
              </a:defRPr>
            </a:lvl1pPr>
          </a:lstStyle>
          <a:p>
            <a:endParaRPr lang="en-US"/>
          </a:p>
        </p:txBody>
      </p:sp>
      <p:sp>
        <p:nvSpPr>
          <p:cNvPr id="2053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57725"/>
            <a:ext cx="2133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ea typeface="+mn-ea"/>
              </a:defRPr>
            </a:lvl1pPr>
          </a:lstStyle>
          <a:p>
            <a:fld id="{A872662B-89E8-4C18-A252-8F936DF8B95D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2" r:id="rId1"/>
    <p:sldLayoutId id="2147483843" r:id="rId2"/>
    <p:sldLayoutId id="2147483844" r:id="rId3"/>
    <p:sldLayoutId id="2147483845" r:id="rId4"/>
    <p:sldLayoutId id="2147483846" r:id="rId5"/>
    <p:sldLayoutId id="2147483847" r:id="rId6"/>
    <p:sldLayoutId id="2147483848" r:id="rId7"/>
    <p:sldLayoutId id="2147483849" r:id="rId8"/>
    <p:sldLayoutId id="2147483850" r:id="rId9"/>
    <p:sldLayoutId id="2147483851" r:id="rId10"/>
    <p:sldLayoutId id="2147483852" r:id="rId11"/>
  </p:sldLayoutIdLst>
  <p:transition>
    <p:fad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716F7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716F70"/>
          </a:solidFill>
          <a:latin typeface="微软雅黑" pitchFamily="34" charset="-122"/>
          <a:ea typeface="微软雅黑" pitchFamily="34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716F70"/>
          </a:solidFill>
          <a:latin typeface="微软雅黑" pitchFamily="34" charset="-122"/>
          <a:ea typeface="微软雅黑" pitchFamily="34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716F70"/>
          </a:solidFill>
          <a:latin typeface="微软雅黑" pitchFamily="34" charset="-122"/>
          <a:ea typeface="微软雅黑" pitchFamily="34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716F70"/>
          </a:solidFill>
          <a:latin typeface="微软雅黑" pitchFamily="34" charset="-122"/>
          <a:ea typeface="微软雅黑" pitchFamily="34" charset="-122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716F70"/>
          </a:solidFill>
          <a:latin typeface="微软雅黑" pitchFamily="34" charset="-122"/>
          <a:ea typeface="微软雅黑" pitchFamily="34" charset="-122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716F70"/>
          </a:solidFill>
          <a:latin typeface="微软雅黑" pitchFamily="34" charset="-122"/>
          <a:ea typeface="微软雅黑" pitchFamily="34" charset="-122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716F70"/>
          </a:solidFill>
          <a:latin typeface="微软雅黑" pitchFamily="34" charset="-122"/>
          <a:ea typeface="微软雅黑" pitchFamily="34" charset="-122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716F70"/>
          </a:solidFill>
          <a:latin typeface="微软雅黑" pitchFamily="34" charset="-122"/>
          <a:ea typeface="微软雅黑" pitchFamily="34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800">
          <a:solidFill>
            <a:srgbClr val="716F7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400">
          <a:solidFill>
            <a:srgbClr val="716F70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000">
          <a:solidFill>
            <a:srgbClr val="716F70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>
          <a:solidFill>
            <a:srgbClr val="716F70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rgbClr val="716F70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rgbClr val="716F70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rgbClr val="716F70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rgbClr val="716F70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rgbClr val="716F70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矩形 1"/>
          <p:cNvSpPr>
            <a:spLocks noChangeArrowheads="1"/>
          </p:cNvSpPr>
          <p:nvPr userDrawn="1"/>
        </p:nvSpPr>
        <p:spPr bwMode="auto">
          <a:xfrm>
            <a:off x="0" y="0"/>
            <a:ext cx="9153525" cy="540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  <a:latin typeface="Franklin Gothic Medium" pitchFamily="34" charset="0"/>
              <a:ea typeface="微软雅黑" pitchFamily="34" charset="-122"/>
            </a:endParaRPr>
          </a:p>
        </p:txBody>
      </p:sp>
      <p:sp>
        <p:nvSpPr>
          <p:cNvPr id="3075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57725"/>
            <a:ext cx="2133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ea typeface="+mn-ea"/>
              </a:defRPr>
            </a:lvl1pPr>
          </a:lstStyle>
          <a:p>
            <a:endParaRPr lang="en-US"/>
          </a:p>
        </p:txBody>
      </p:sp>
      <p:sp>
        <p:nvSpPr>
          <p:cNvPr id="3076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57725"/>
            <a:ext cx="2895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ea typeface="+mn-ea"/>
              </a:defRPr>
            </a:lvl1pPr>
          </a:lstStyle>
          <a:p>
            <a:endParaRPr lang="en-US"/>
          </a:p>
        </p:txBody>
      </p:sp>
      <p:sp>
        <p:nvSpPr>
          <p:cNvPr id="3077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57725"/>
            <a:ext cx="2133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ea typeface="+mn-ea"/>
              </a:defRPr>
            </a:lvl1pPr>
          </a:lstStyle>
          <a:p>
            <a:fld id="{ED2C5FEF-9A2F-471B-A056-54C07A10E129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ransition>
    <p:fad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716F7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716F70"/>
          </a:solidFill>
          <a:latin typeface="微软雅黑" pitchFamily="34" charset="-122"/>
          <a:ea typeface="微软雅黑" pitchFamily="34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716F70"/>
          </a:solidFill>
          <a:latin typeface="微软雅黑" pitchFamily="34" charset="-122"/>
          <a:ea typeface="微软雅黑" pitchFamily="34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716F70"/>
          </a:solidFill>
          <a:latin typeface="微软雅黑" pitchFamily="34" charset="-122"/>
          <a:ea typeface="微软雅黑" pitchFamily="34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716F70"/>
          </a:solidFill>
          <a:latin typeface="微软雅黑" pitchFamily="34" charset="-122"/>
          <a:ea typeface="微软雅黑" pitchFamily="34" charset="-122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716F70"/>
          </a:solidFill>
          <a:latin typeface="微软雅黑" pitchFamily="34" charset="-122"/>
          <a:ea typeface="微软雅黑" pitchFamily="34" charset="-122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716F70"/>
          </a:solidFill>
          <a:latin typeface="微软雅黑" pitchFamily="34" charset="-122"/>
          <a:ea typeface="微软雅黑" pitchFamily="34" charset="-122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716F70"/>
          </a:solidFill>
          <a:latin typeface="微软雅黑" pitchFamily="34" charset="-122"/>
          <a:ea typeface="微软雅黑" pitchFamily="34" charset="-122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716F70"/>
          </a:solidFill>
          <a:latin typeface="微软雅黑" pitchFamily="34" charset="-122"/>
          <a:ea typeface="微软雅黑" pitchFamily="34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800">
          <a:solidFill>
            <a:srgbClr val="716F7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400">
          <a:solidFill>
            <a:srgbClr val="716F70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000">
          <a:solidFill>
            <a:srgbClr val="716F70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>
          <a:solidFill>
            <a:srgbClr val="716F70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rgbClr val="716F70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rgbClr val="716F70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rgbClr val="716F70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rgbClr val="716F70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rgbClr val="716F70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5297488"/>
            <a:ext cx="2133600" cy="30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fld id="{89B2ADF6-BE5F-48DD-B746-72C9D5431369}" type="datetimeFigureOut">
              <a:rPr lang="zh-CN" altLang="en-US"/>
              <a:pPr/>
              <a:t>2016/1/26</a:t>
            </a:fld>
            <a:endParaRPr lang="zh-CN" altLang="en-US"/>
          </a:p>
        </p:txBody>
      </p:sp>
      <p:sp>
        <p:nvSpPr>
          <p:cNvPr id="1027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97488"/>
            <a:ext cx="2895600" cy="30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endParaRPr lang="zh-CN" altLang="en-US"/>
          </a:p>
        </p:txBody>
      </p:sp>
      <p:sp>
        <p:nvSpPr>
          <p:cNvPr id="1028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97488"/>
            <a:ext cx="2133600" cy="30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fld id="{4BE632F6-AF68-48F6-8B23-14A1EE0AA650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51906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ransition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gradFill rotWithShape="0">
          <a:gsLst>
            <a:gs pos="0">
              <a:schemeClr val="tx1"/>
            </a:gs>
            <a:gs pos="50000">
              <a:srgbClr val="0070C0"/>
            </a:gs>
            <a:gs pos="100000">
              <a:schemeClr val="tx1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180" name="直接连接符 21"/>
          <p:cNvCxnSpPr>
            <a:cxnSpLocks noChangeShapeType="1"/>
          </p:cNvCxnSpPr>
          <p:nvPr/>
        </p:nvCxnSpPr>
        <p:spPr bwMode="auto">
          <a:xfrm>
            <a:off x="0" y="4575175"/>
            <a:ext cx="3635375" cy="0"/>
          </a:xfrm>
          <a:prstGeom prst="line">
            <a:avLst/>
          </a:prstGeom>
          <a:noFill/>
          <a:ln w="6350" cmpd="sng">
            <a:solidFill>
              <a:schemeClr val="bg1"/>
            </a:solidFill>
            <a:prstDash val="dash"/>
            <a:round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181" name="直接连接符 22"/>
          <p:cNvCxnSpPr>
            <a:cxnSpLocks noChangeShapeType="1"/>
          </p:cNvCxnSpPr>
          <p:nvPr/>
        </p:nvCxnSpPr>
        <p:spPr bwMode="auto">
          <a:xfrm>
            <a:off x="5222875" y="4575175"/>
            <a:ext cx="3921125" cy="0"/>
          </a:xfrm>
          <a:prstGeom prst="line">
            <a:avLst/>
          </a:prstGeom>
          <a:noFill/>
          <a:ln w="6350" cmpd="sng">
            <a:solidFill>
              <a:schemeClr val="bg1"/>
            </a:solidFill>
            <a:prstDash val="dash"/>
            <a:round/>
            <a:headEnd type="oval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9" name="Rectangle 2"/>
          <p:cNvSpPr txBox="1">
            <a:spLocks noChangeArrowheads="1"/>
          </p:cNvSpPr>
          <p:nvPr/>
        </p:nvSpPr>
        <p:spPr>
          <a:xfrm>
            <a:off x="1331640" y="1975581"/>
            <a:ext cx="6516688" cy="479425"/>
          </a:xfrm>
          <a:prstGeom prst="rect">
            <a:avLst/>
          </a:prstGeom>
        </p:spPr>
        <p:txBody>
          <a:bodyPr rtlCol="0"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zh-CN" altLang="en-US" sz="4000" dirty="0" smtClean="0">
                <a:solidFill>
                  <a:srgbClr val="FFFFFF">
                    <a:lumMod val="85000"/>
                  </a:srgbClr>
                </a:solidFill>
                <a:latin typeface="微软雅黑" pitchFamily="34" charset="-122"/>
                <a:ea typeface="微软雅黑" pitchFamily="34" charset="-122"/>
              </a:rPr>
              <a:t>职团客户促销活动</a:t>
            </a:r>
            <a:endParaRPr lang="en-US" altLang="zh-CN" sz="4000" dirty="0">
              <a:solidFill>
                <a:srgbClr val="FFFFFF">
                  <a:lumMod val="85000"/>
                </a:srgb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0" name="Rectangle 3"/>
          <p:cNvSpPr txBox="1">
            <a:spLocks noChangeArrowheads="1"/>
          </p:cNvSpPr>
          <p:nvPr/>
        </p:nvSpPr>
        <p:spPr>
          <a:xfrm>
            <a:off x="3563888" y="4313808"/>
            <a:ext cx="1800200" cy="522734"/>
          </a:xfrm>
          <a:prstGeom prst="rect">
            <a:avLst/>
          </a:prstGeom>
        </p:spPr>
        <p:txBody>
          <a:bodyPr rtlCol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zh-CN" sz="1800" dirty="0" smtClean="0">
                <a:solidFill>
                  <a:srgbClr val="FFFFFF">
                    <a:lumMod val="85000"/>
                  </a:srgbClr>
                </a:solidFill>
                <a:latin typeface="微软雅黑" pitchFamily="34" charset="-122"/>
                <a:ea typeface="微软雅黑" pitchFamily="34" charset="-122"/>
              </a:rPr>
              <a:t>2016</a:t>
            </a:r>
            <a:r>
              <a:rPr lang="zh-CN" altLang="en-US" sz="1800" dirty="0" smtClean="0">
                <a:solidFill>
                  <a:srgbClr val="FFFFFF">
                    <a:lumMod val="85000"/>
                  </a:srgbClr>
                </a:solidFill>
                <a:latin typeface="微软雅黑" pitchFamily="34" charset="-122"/>
                <a:ea typeface="微软雅黑" pitchFamily="34" charset="-122"/>
              </a:rPr>
              <a:t>年</a:t>
            </a:r>
            <a:r>
              <a:rPr lang="en-US" altLang="zh-CN" sz="1800" dirty="0">
                <a:solidFill>
                  <a:srgbClr val="FFFFFF">
                    <a:lumMod val="85000"/>
                  </a:srgbClr>
                </a:solidFill>
                <a:latin typeface="微软雅黑" pitchFamily="34" charset="-122"/>
                <a:ea typeface="微软雅黑" pitchFamily="34" charset="-122"/>
              </a:rPr>
              <a:t>2</a:t>
            </a:r>
            <a:r>
              <a:rPr lang="zh-CN" altLang="en-US" sz="1800" dirty="0" smtClean="0">
                <a:solidFill>
                  <a:srgbClr val="FFFFFF">
                    <a:lumMod val="85000"/>
                  </a:srgbClr>
                </a:solidFill>
                <a:latin typeface="微软雅黑" pitchFamily="34" charset="-122"/>
                <a:ea typeface="微软雅黑" pitchFamily="34" charset="-122"/>
              </a:rPr>
              <a:t>月</a:t>
            </a:r>
            <a:endParaRPr lang="en-US" altLang="zh-CN" sz="1800" dirty="0">
              <a:solidFill>
                <a:srgbClr val="FFFFFF">
                  <a:lumMod val="85000"/>
                </a:srgbClr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3021962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530" name="直接连接符 12"/>
          <p:cNvCxnSpPr>
            <a:cxnSpLocks noChangeShapeType="1"/>
          </p:cNvCxnSpPr>
          <p:nvPr/>
        </p:nvCxnSpPr>
        <p:spPr bwMode="auto">
          <a:xfrm>
            <a:off x="-22225" y="4349750"/>
            <a:ext cx="1570038" cy="811213"/>
          </a:xfrm>
          <a:prstGeom prst="line">
            <a:avLst/>
          </a:prstGeom>
          <a:noFill/>
          <a:ln w="12700" cmpd="sng">
            <a:solidFill>
              <a:srgbClr val="007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531" name="直接连接符 19"/>
          <p:cNvCxnSpPr>
            <a:cxnSpLocks noChangeShapeType="1"/>
          </p:cNvCxnSpPr>
          <p:nvPr/>
        </p:nvCxnSpPr>
        <p:spPr bwMode="auto">
          <a:xfrm>
            <a:off x="1533525" y="5160963"/>
            <a:ext cx="7610475" cy="7937"/>
          </a:xfrm>
          <a:prstGeom prst="line">
            <a:avLst/>
          </a:prstGeom>
          <a:noFill/>
          <a:ln w="12700" cmpd="sng">
            <a:solidFill>
              <a:srgbClr val="007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539" name="等腰三角形 18"/>
          <p:cNvSpPr>
            <a:spLocks noChangeArrowheads="1"/>
          </p:cNvSpPr>
          <p:nvPr/>
        </p:nvSpPr>
        <p:spPr bwMode="auto">
          <a:xfrm>
            <a:off x="6876380" y="4983309"/>
            <a:ext cx="215900" cy="187325"/>
          </a:xfrm>
          <a:prstGeom prst="triangle">
            <a:avLst>
              <a:gd name="adj" fmla="val 50000"/>
            </a:avLst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/>
            <a:endParaRPr lang="zh-CN" altLang="en-US" sz="1600" b="1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2267744" y="194446"/>
            <a:ext cx="4752528" cy="835281"/>
            <a:chOff x="3347864" y="236985"/>
            <a:chExt cx="3744912" cy="403549"/>
          </a:xfrm>
        </p:grpSpPr>
        <p:sp>
          <p:nvSpPr>
            <p:cNvPr id="21" name="Rectangle 8"/>
            <p:cNvSpPr>
              <a:spLocks noChangeArrowheads="1"/>
            </p:cNvSpPr>
            <p:nvPr/>
          </p:nvSpPr>
          <p:spPr bwMode="auto">
            <a:xfrm>
              <a:off x="3463991" y="369648"/>
              <a:ext cx="3528859" cy="270886"/>
            </a:xfrm>
            <a:custGeom>
              <a:avLst/>
              <a:gdLst>
                <a:gd name="T0" fmla="*/ 0 w 3093568"/>
                <a:gd name="T1" fmla="*/ 0 h 271442"/>
                <a:gd name="T2" fmla="*/ 4024334 w 3093568"/>
                <a:gd name="T3" fmla="*/ 0 h 271442"/>
                <a:gd name="T4" fmla="*/ 4024334 w 3093568"/>
                <a:gd name="T5" fmla="*/ 271442 h 271442"/>
                <a:gd name="T6" fmla="*/ 0 w 3093568"/>
                <a:gd name="T7" fmla="*/ 271442 h 271442"/>
                <a:gd name="T8" fmla="*/ 0 w 3093568"/>
                <a:gd name="T9" fmla="*/ 0 h 2714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93568"/>
                <a:gd name="T16" fmla="*/ 0 h 271442"/>
                <a:gd name="T17" fmla="*/ 3093568 w 3093568"/>
                <a:gd name="T18" fmla="*/ 271442 h 2714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93568" h="271442">
                  <a:moveTo>
                    <a:pt x="0" y="0"/>
                  </a:moveTo>
                  <a:lnTo>
                    <a:pt x="3093568" y="0"/>
                  </a:lnTo>
                  <a:lnTo>
                    <a:pt x="3093568" y="271442"/>
                  </a:lnTo>
                  <a:cubicBezTo>
                    <a:pt x="1777407" y="81360"/>
                    <a:pt x="1788744" y="3494"/>
                    <a:pt x="0" y="27144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DDDDD">
                <a:alpha val="7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22" name="矩形 27"/>
            <p:cNvSpPr>
              <a:spLocks noChangeArrowheads="1"/>
            </p:cNvSpPr>
            <p:nvPr/>
          </p:nvSpPr>
          <p:spPr bwMode="auto">
            <a:xfrm>
              <a:off x="3347864" y="236985"/>
              <a:ext cx="3744912" cy="252783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pPr algn="ctr"/>
              <a:r>
                <a:rPr lang="zh-CN" altLang="en-US" sz="2800" dirty="0">
                  <a:solidFill>
                    <a:srgbClr val="FFFFFF"/>
                  </a:solidFill>
                  <a:latin typeface="+mn-ea"/>
                  <a:ea typeface="+mn-ea"/>
                </a:rPr>
                <a:t>健康礼包介绍</a:t>
              </a:r>
            </a:p>
          </p:txBody>
        </p:sp>
      </p:grpSp>
      <p:sp>
        <p:nvSpPr>
          <p:cNvPr id="29" name="TextBox 22"/>
          <p:cNvSpPr txBox="1">
            <a:spLocks noChangeArrowheads="1"/>
          </p:cNvSpPr>
          <p:nvPr/>
        </p:nvSpPr>
        <p:spPr bwMode="auto">
          <a:xfrm>
            <a:off x="1657301" y="5168900"/>
            <a:ext cx="190658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hangingPunct="1"/>
            <a:r>
              <a:rPr lang="zh-CN" altLang="en-US" sz="1200" b="1" dirty="0" smtClean="0">
                <a:solidFill>
                  <a:srgbClr val="FF00FF"/>
                </a:solidFill>
                <a:latin typeface="Franklin Gothic Medium" pitchFamily="34" charset="0"/>
                <a:ea typeface="微软雅黑" pitchFamily="34" charset="-122"/>
              </a:rPr>
              <a:t>洁牙服务</a:t>
            </a:r>
            <a:endParaRPr lang="zh-CN" altLang="en-US" sz="1200" b="1" dirty="0">
              <a:solidFill>
                <a:srgbClr val="FF00FF"/>
              </a:solidFill>
              <a:latin typeface="Franklin Gothic Medium" pitchFamily="34" charset="0"/>
              <a:ea typeface="微软雅黑" pitchFamily="34" charset="-122"/>
            </a:endParaRPr>
          </a:p>
        </p:txBody>
      </p:sp>
      <p:sp>
        <p:nvSpPr>
          <p:cNvPr id="30" name="TextBox 22"/>
          <p:cNvSpPr txBox="1">
            <a:spLocks noChangeArrowheads="1"/>
          </p:cNvSpPr>
          <p:nvPr/>
        </p:nvSpPr>
        <p:spPr bwMode="auto">
          <a:xfrm>
            <a:off x="6038794" y="5160963"/>
            <a:ext cx="190658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hangingPunct="1"/>
            <a:r>
              <a:rPr lang="zh-CN" altLang="en-US" sz="1200" b="1" dirty="0">
                <a:solidFill>
                  <a:srgbClr val="0070C0"/>
                </a:solidFill>
                <a:latin typeface="Franklin Gothic Medium" pitchFamily="34" charset="0"/>
                <a:ea typeface="微软雅黑" pitchFamily="34" charset="-122"/>
              </a:rPr>
              <a:t>温</a:t>
            </a:r>
            <a:r>
              <a:rPr lang="zh-CN" altLang="en-US" sz="1200" b="1" dirty="0" smtClean="0">
                <a:solidFill>
                  <a:srgbClr val="0070C0"/>
                </a:solidFill>
                <a:latin typeface="Franklin Gothic Medium" pitchFamily="34" charset="0"/>
                <a:ea typeface="微软雅黑" pitchFamily="34" charset="-122"/>
              </a:rPr>
              <a:t>馨提示</a:t>
            </a:r>
            <a:endParaRPr lang="zh-CN" altLang="en-US" sz="1200" b="1" dirty="0">
              <a:solidFill>
                <a:srgbClr val="0070C0"/>
              </a:solidFill>
              <a:latin typeface="Franklin Gothic Medium" pitchFamily="34" charset="0"/>
              <a:ea typeface="微软雅黑" pitchFamily="34" charset="-122"/>
            </a:endParaRPr>
          </a:p>
        </p:txBody>
      </p:sp>
      <p:sp>
        <p:nvSpPr>
          <p:cNvPr id="23" name="等腰三角形 18"/>
          <p:cNvSpPr>
            <a:spLocks noChangeArrowheads="1"/>
          </p:cNvSpPr>
          <p:nvPr/>
        </p:nvSpPr>
        <p:spPr bwMode="auto">
          <a:xfrm>
            <a:off x="2483892" y="4974431"/>
            <a:ext cx="215900" cy="187325"/>
          </a:xfrm>
          <a:prstGeom prst="triangle">
            <a:avLst>
              <a:gd name="adj" fmla="val 50000"/>
            </a:avLst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/>
            <a:endParaRPr lang="zh-CN" altLang="en-US" sz="1600" b="1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827584" y="878851"/>
            <a:ext cx="119135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itchFamily="2" charset="2"/>
              <a:buChar char="p"/>
            </a:pPr>
            <a:r>
              <a:rPr lang="zh-CN" altLang="en-US" sz="1400" b="1" dirty="0">
                <a:latin typeface="微软雅黑" pitchFamily="34" charset="-122"/>
                <a:ea typeface="微软雅黑" pitchFamily="34" charset="-122"/>
              </a:rPr>
              <a:t>服</a:t>
            </a:r>
            <a:r>
              <a:rPr lang="zh-CN" altLang="en-US" sz="1400" b="1" dirty="0" smtClean="0">
                <a:latin typeface="微软雅黑" pitchFamily="34" charset="-122"/>
                <a:ea typeface="微软雅黑" pitchFamily="34" charset="-122"/>
              </a:rPr>
              <a:t>务介绍</a:t>
            </a:r>
            <a:endParaRPr lang="zh-CN" altLang="en-US" sz="1400" b="1" dirty="0">
              <a:latin typeface="微软雅黑" pitchFamily="34" charset="-122"/>
              <a:ea typeface="微软雅黑" pitchFamily="34" charset="-122"/>
            </a:endParaRPr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944005"/>
              </p:ext>
            </p:extLst>
          </p:nvPr>
        </p:nvGraphicFramePr>
        <p:xfrm>
          <a:off x="943719" y="1275248"/>
          <a:ext cx="7300689" cy="136622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26311"/>
                <a:gridCol w="1779569"/>
                <a:gridCol w="4794809"/>
              </a:tblGrid>
              <a:tr h="341557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1" u="none" strike="noStrike" dirty="0">
                          <a:effectLst/>
                          <a:latin typeface="+mn-ea"/>
                          <a:ea typeface="+mn-ea"/>
                        </a:rPr>
                        <a:t>洁牙套餐</a:t>
                      </a:r>
                      <a:endParaRPr lang="zh-CN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000" u="none" strike="noStrike" dirty="0">
                          <a:effectLst/>
                          <a:latin typeface="+mn-ea"/>
                          <a:ea typeface="+mn-ea"/>
                        </a:rPr>
                        <a:t>1.</a:t>
                      </a:r>
                      <a:r>
                        <a:rPr lang="zh-CN" altLang="en-US" sz="1000" u="none" strike="noStrike" dirty="0">
                          <a:effectLst/>
                          <a:latin typeface="+mn-ea"/>
                          <a:ea typeface="+mn-ea"/>
                        </a:rPr>
                        <a:t>综合诊疗器械费</a:t>
                      </a:r>
                      <a:endParaRPr lang="zh-CN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00" u="none" strike="noStrike">
                          <a:effectLst/>
                          <a:latin typeface="+mn-ea"/>
                          <a:ea typeface="+mn-ea"/>
                        </a:rPr>
                        <a:t>包括一次性器械等综合检查费用。</a:t>
                      </a:r>
                      <a:endParaRPr lang="zh-CN" altLang="en-US" sz="10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solidFill>
                      <a:srgbClr val="FFFFCC"/>
                    </a:solidFill>
                  </a:tcPr>
                </a:tc>
              </a:tr>
              <a:tr h="341557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000" u="none" strike="noStrike" dirty="0">
                          <a:effectLst/>
                          <a:latin typeface="+mn-ea"/>
                          <a:ea typeface="+mn-ea"/>
                        </a:rPr>
                        <a:t>2.</a:t>
                      </a:r>
                      <a:r>
                        <a:rPr lang="zh-CN" altLang="en-US" sz="1000" u="none" strike="noStrike" dirty="0">
                          <a:effectLst/>
                          <a:latin typeface="+mn-ea"/>
                          <a:ea typeface="+mn-ea"/>
                        </a:rPr>
                        <a:t>洁牙</a:t>
                      </a:r>
                      <a:r>
                        <a:rPr lang="en-US" altLang="zh-CN" sz="1000" u="none" strike="noStrike" dirty="0">
                          <a:effectLst/>
                          <a:latin typeface="+mn-ea"/>
                          <a:ea typeface="+mn-ea"/>
                        </a:rPr>
                        <a:t>+</a:t>
                      </a:r>
                      <a:r>
                        <a:rPr lang="zh-CN" altLang="en-US" sz="1000" u="none" strike="noStrike" dirty="0">
                          <a:effectLst/>
                          <a:latin typeface="+mn-ea"/>
                          <a:ea typeface="+mn-ea"/>
                        </a:rPr>
                        <a:t>抛光</a:t>
                      </a:r>
                      <a:endParaRPr lang="zh-CN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00" u="none" strike="noStrike" dirty="0">
                          <a:effectLst/>
                          <a:latin typeface="+mn-ea"/>
                          <a:ea typeface="+mn-ea"/>
                        </a:rPr>
                        <a:t>通过超声波震动方式清除牙结石，配合牙齿抛光，治疗方便，不会伤害到口腔健康。</a:t>
                      </a:r>
                      <a:endParaRPr lang="zh-CN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solidFill>
                      <a:srgbClr val="FFFFCC"/>
                    </a:solidFill>
                  </a:tcPr>
                </a:tc>
              </a:tr>
              <a:tr h="341557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000" u="none" strike="noStrike" dirty="0">
                          <a:effectLst/>
                          <a:latin typeface="+mn-ea"/>
                          <a:ea typeface="+mn-ea"/>
                        </a:rPr>
                        <a:t>3.</a:t>
                      </a:r>
                      <a:r>
                        <a:rPr lang="zh-CN" altLang="en-US" sz="1000" u="none" strike="noStrike" dirty="0">
                          <a:effectLst/>
                          <a:latin typeface="+mn-ea"/>
                          <a:ea typeface="+mn-ea"/>
                        </a:rPr>
                        <a:t>口腔上药（国产）</a:t>
                      </a:r>
                      <a:endParaRPr lang="zh-CN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00" u="none" strike="noStrike" dirty="0">
                          <a:effectLst/>
                          <a:latin typeface="+mn-ea"/>
                          <a:ea typeface="+mn-ea"/>
                        </a:rPr>
                        <a:t>针对牙周炎症人群可于洁牙后上药，达到消炎作用，维护牙周健康。</a:t>
                      </a:r>
                      <a:endParaRPr lang="zh-CN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solidFill>
                      <a:srgbClr val="FFFFCC"/>
                    </a:solidFill>
                  </a:tcPr>
                </a:tc>
              </a:tr>
              <a:tr h="341557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000" u="none" strike="noStrike">
                          <a:effectLst/>
                          <a:latin typeface="+mn-ea"/>
                          <a:ea typeface="+mn-ea"/>
                        </a:rPr>
                        <a:t>4.</a:t>
                      </a:r>
                      <a:r>
                        <a:rPr lang="zh-CN" altLang="en-US" sz="1000" u="none" strike="noStrike">
                          <a:effectLst/>
                          <a:latin typeface="+mn-ea"/>
                          <a:ea typeface="+mn-ea"/>
                        </a:rPr>
                        <a:t>口腔保健指导及跟踪干预</a:t>
                      </a:r>
                      <a:endParaRPr lang="zh-CN" altLang="en-US" sz="10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00" u="none" strike="noStrike" dirty="0">
                          <a:effectLst/>
                          <a:latin typeface="+mn-ea"/>
                          <a:ea typeface="+mn-ea"/>
                        </a:rPr>
                        <a:t>医生根据牙齿及口腔实际情况进行正确的保健指导</a:t>
                      </a:r>
                      <a:r>
                        <a:rPr lang="en-US" altLang="zh-CN" sz="1000" u="none" strike="noStrike" dirty="0">
                          <a:effectLst/>
                          <a:latin typeface="+mn-ea"/>
                          <a:ea typeface="+mn-ea"/>
                        </a:rPr>
                        <a:t>,</a:t>
                      </a:r>
                      <a:r>
                        <a:rPr lang="zh-CN" altLang="en-US" sz="1000" u="none" strike="noStrike" dirty="0">
                          <a:effectLst/>
                          <a:latin typeface="+mn-ea"/>
                          <a:ea typeface="+mn-ea"/>
                        </a:rPr>
                        <a:t>个性化档案定制，一对一治疗免费设计费，治疗后专家回访跟踪，保证治疗效果。</a:t>
                      </a:r>
                      <a:endParaRPr lang="zh-CN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solidFill>
                      <a:srgbClr val="FFFFCC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1530698"/>
              </p:ext>
            </p:extLst>
          </p:nvPr>
        </p:nvGraphicFramePr>
        <p:xfrm>
          <a:off x="2904114" y="2964532"/>
          <a:ext cx="5340294" cy="19812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85268"/>
                <a:gridCol w="3555026"/>
              </a:tblGrid>
              <a:tr h="247650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1" u="none" strike="noStrike" dirty="0">
                          <a:effectLst/>
                        </a:rPr>
                        <a:t>体检分院</a:t>
                      </a:r>
                      <a:endParaRPr lang="zh-CN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9525" marR="9525" marT="9525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1" u="none" strike="noStrike" dirty="0">
                          <a:effectLst/>
                        </a:rPr>
                        <a:t>地址</a:t>
                      </a:r>
                      <a:endParaRPr lang="zh-CN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9525" marR="9525" marT="9525" marB="0" anchor="ctr">
                    <a:solidFill>
                      <a:srgbClr val="CCFFCC"/>
                    </a:solidFill>
                  </a:tcPr>
                </a:tc>
              </a:tr>
              <a:tr h="247650">
                <a:tc>
                  <a:txBody>
                    <a:bodyPr/>
                    <a:lstStyle/>
                    <a:p>
                      <a:pPr algn="just" fontAlgn="ctr"/>
                      <a:r>
                        <a:rPr lang="zh-CN" altLang="en-US" sz="1000" u="none" strike="noStrike" dirty="0">
                          <a:effectLst/>
                        </a:rPr>
                        <a:t>爱康国宾北京宣武门体检分院</a:t>
                      </a:r>
                      <a:endParaRPr lang="zh-CN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zh-CN" altLang="en-US" sz="1000" u="none" strike="noStrike">
                          <a:effectLst/>
                        </a:rPr>
                        <a:t>北京市宣武门宣武门外大街甲</a:t>
                      </a:r>
                      <a:r>
                        <a:rPr lang="en-US" altLang="zh-CN" sz="1000" u="none" strike="noStrike">
                          <a:effectLst/>
                        </a:rPr>
                        <a:t>1</a:t>
                      </a:r>
                      <a:r>
                        <a:rPr lang="zh-CN" altLang="en-US" sz="1000" u="none" strike="noStrike">
                          <a:effectLst/>
                        </a:rPr>
                        <a:t>号环球财讯中心</a:t>
                      </a:r>
                      <a:r>
                        <a:rPr lang="en-US" altLang="zh-CN" sz="1000" u="none" strike="noStrike">
                          <a:effectLst/>
                        </a:rPr>
                        <a:t>D</a:t>
                      </a:r>
                      <a:r>
                        <a:rPr lang="zh-CN" altLang="en-US" sz="1000" u="none" strike="noStrike">
                          <a:effectLst/>
                        </a:rPr>
                        <a:t>座</a:t>
                      </a:r>
                      <a:r>
                        <a:rPr lang="en-US" altLang="zh-CN" sz="1000" u="none" strike="noStrike">
                          <a:effectLst/>
                        </a:rPr>
                        <a:t>M</a:t>
                      </a:r>
                      <a:r>
                        <a:rPr lang="zh-CN" altLang="en-US" sz="1000" u="none" strike="noStrike">
                          <a:effectLst/>
                        </a:rPr>
                        <a:t>层、</a:t>
                      </a:r>
                      <a:r>
                        <a:rPr lang="en-US" altLang="zh-CN" sz="1000" u="none" strike="noStrike">
                          <a:effectLst/>
                        </a:rPr>
                        <a:t>2</a:t>
                      </a:r>
                      <a:r>
                        <a:rPr lang="zh-CN" altLang="en-US" sz="1000" u="none" strike="noStrike">
                          <a:effectLst/>
                        </a:rPr>
                        <a:t>层</a:t>
                      </a:r>
                      <a:endParaRPr lang="zh-CN" altLang="en-US" sz="10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</a:tr>
              <a:tr h="247650">
                <a:tc>
                  <a:txBody>
                    <a:bodyPr/>
                    <a:lstStyle/>
                    <a:p>
                      <a:pPr algn="just" fontAlgn="ctr"/>
                      <a:r>
                        <a:rPr lang="zh-CN" altLang="en-US" sz="1000" u="none" strike="noStrike" dirty="0">
                          <a:effectLst/>
                        </a:rPr>
                        <a:t>爱康国宾北京中关村体检分院</a:t>
                      </a:r>
                      <a:endParaRPr lang="zh-CN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zh-CN" altLang="en-US" sz="1000" u="none" strike="noStrike">
                          <a:effectLst/>
                        </a:rPr>
                        <a:t>北京市海淀区海淀北一街</a:t>
                      </a:r>
                      <a:r>
                        <a:rPr lang="en-US" altLang="zh-CN" sz="1000" u="none" strike="noStrike">
                          <a:effectLst/>
                        </a:rPr>
                        <a:t>2</a:t>
                      </a:r>
                      <a:r>
                        <a:rPr lang="zh-CN" altLang="en-US" sz="1000" u="none" strike="noStrike">
                          <a:effectLst/>
                        </a:rPr>
                        <a:t>号鸿城首创拓展大厦</a:t>
                      </a:r>
                      <a:r>
                        <a:rPr lang="en-US" altLang="zh-CN" sz="1000" u="none" strike="noStrike">
                          <a:effectLst/>
                        </a:rPr>
                        <a:t>7</a:t>
                      </a:r>
                      <a:r>
                        <a:rPr lang="zh-CN" altLang="en-US" sz="1000" u="none" strike="noStrike">
                          <a:effectLst/>
                        </a:rPr>
                        <a:t>层、</a:t>
                      </a:r>
                      <a:r>
                        <a:rPr lang="en-US" altLang="zh-CN" sz="1000" u="none" strike="noStrike">
                          <a:effectLst/>
                        </a:rPr>
                        <a:t>9</a:t>
                      </a:r>
                      <a:r>
                        <a:rPr lang="zh-CN" altLang="en-US" sz="1000" u="none" strike="noStrike">
                          <a:effectLst/>
                        </a:rPr>
                        <a:t>层</a:t>
                      </a:r>
                      <a:endParaRPr lang="zh-CN" altLang="en-US" sz="10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</a:tr>
              <a:tr h="247650">
                <a:tc>
                  <a:txBody>
                    <a:bodyPr/>
                    <a:lstStyle/>
                    <a:p>
                      <a:pPr algn="just" fontAlgn="ctr"/>
                      <a:r>
                        <a:rPr lang="zh-CN" altLang="en-US" sz="1000" u="none" strike="noStrike" dirty="0">
                          <a:effectLst/>
                        </a:rPr>
                        <a:t>爱康国宾北京丽都体检分院</a:t>
                      </a:r>
                      <a:endParaRPr lang="zh-CN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zh-CN" altLang="en-US" sz="1000" u="none" strike="noStrike" dirty="0">
                          <a:effectLst/>
                        </a:rPr>
                        <a:t>北京市朝阳区将台路丽都饭店</a:t>
                      </a:r>
                      <a:r>
                        <a:rPr lang="en-US" altLang="zh-CN" sz="1000" u="none" strike="noStrike" dirty="0">
                          <a:effectLst/>
                        </a:rPr>
                        <a:t>5</a:t>
                      </a:r>
                      <a:r>
                        <a:rPr lang="zh-CN" altLang="en-US" sz="1000" u="none" strike="noStrike" dirty="0">
                          <a:effectLst/>
                        </a:rPr>
                        <a:t>号商业楼</a:t>
                      </a:r>
                      <a:r>
                        <a:rPr lang="en-US" altLang="zh-CN" sz="1000" u="none" strike="noStrike" dirty="0">
                          <a:effectLst/>
                        </a:rPr>
                        <a:t>3</a:t>
                      </a:r>
                      <a:r>
                        <a:rPr lang="zh-CN" altLang="en-US" sz="1000" u="none" strike="noStrike" dirty="0">
                          <a:effectLst/>
                        </a:rPr>
                        <a:t>层</a:t>
                      </a:r>
                      <a:endParaRPr lang="zh-CN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</a:tr>
              <a:tr h="247650">
                <a:tc>
                  <a:txBody>
                    <a:bodyPr/>
                    <a:lstStyle/>
                    <a:p>
                      <a:pPr algn="just" fontAlgn="ctr"/>
                      <a:r>
                        <a:rPr lang="zh-CN" altLang="en-US" sz="1000" u="none" strike="noStrike">
                          <a:effectLst/>
                        </a:rPr>
                        <a:t>爱康国宾北京西直门体检分院</a:t>
                      </a:r>
                      <a:endParaRPr lang="zh-CN" altLang="en-US" sz="10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zh-CN" altLang="en-US" sz="1000" u="none" strike="noStrike" dirty="0">
                          <a:effectLst/>
                        </a:rPr>
                        <a:t>北京市西城区西直门南大街</a:t>
                      </a:r>
                      <a:r>
                        <a:rPr lang="en-US" altLang="zh-CN" sz="1000" u="none" strike="noStrike" dirty="0">
                          <a:effectLst/>
                        </a:rPr>
                        <a:t>2</a:t>
                      </a:r>
                      <a:r>
                        <a:rPr lang="zh-CN" altLang="en-US" sz="1000" u="none" strike="noStrike" dirty="0">
                          <a:effectLst/>
                        </a:rPr>
                        <a:t>号成铭大厦</a:t>
                      </a:r>
                      <a:r>
                        <a:rPr lang="en-US" altLang="zh-CN" sz="1000" u="none" strike="noStrike" dirty="0">
                          <a:effectLst/>
                        </a:rPr>
                        <a:t>D</a:t>
                      </a:r>
                      <a:r>
                        <a:rPr lang="zh-CN" altLang="en-US" sz="1000" u="none" strike="noStrike" dirty="0">
                          <a:effectLst/>
                        </a:rPr>
                        <a:t>座</a:t>
                      </a:r>
                      <a:r>
                        <a:rPr lang="en-US" altLang="zh-CN" sz="1000" u="none" strike="noStrike" dirty="0">
                          <a:effectLst/>
                        </a:rPr>
                        <a:t>4</a:t>
                      </a:r>
                      <a:r>
                        <a:rPr lang="zh-CN" altLang="en-US" sz="1000" u="none" strike="noStrike" dirty="0">
                          <a:effectLst/>
                        </a:rPr>
                        <a:t>层、</a:t>
                      </a:r>
                      <a:r>
                        <a:rPr lang="en-US" altLang="zh-CN" sz="1000" u="none" strike="noStrike" dirty="0">
                          <a:effectLst/>
                        </a:rPr>
                        <a:t>5</a:t>
                      </a:r>
                      <a:r>
                        <a:rPr lang="zh-CN" altLang="en-US" sz="1000" u="none" strike="noStrike" dirty="0">
                          <a:effectLst/>
                        </a:rPr>
                        <a:t>层</a:t>
                      </a:r>
                      <a:endParaRPr lang="zh-CN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</a:tr>
              <a:tr h="247650">
                <a:tc>
                  <a:txBody>
                    <a:bodyPr/>
                    <a:lstStyle/>
                    <a:p>
                      <a:pPr algn="just" fontAlgn="ctr"/>
                      <a:r>
                        <a:rPr lang="zh-CN" altLang="en-US" sz="1000" u="none" strike="noStrike">
                          <a:effectLst/>
                        </a:rPr>
                        <a:t>爱康国宾北京亚运村体检分院</a:t>
                      </a:r>
                      <a:endParaRPr lang="zh-CN" altLang="en-US" sz="10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zh-CN" altLang="en-US" sz="1000" u="none" strike="noStrike" dirty="0">
                          <a:effectLst/>
                        </a:rPr>
                        <a:t>北京市朝阳区慧忠北里</a:t>
                      </a:r>
                      <a:r>
                        <a:rPr lang="en-US" altLang="zh-CN" sz="1000" u="none" strike="noStrike" dirty="0">
                          <a:effectLst/>
                        </a:rPr>
                        <a:t>105 </a:t>
                      </a:r>
                      <a:r>
                        <a:rPr lang="zh-CN" altLang="en-US" sz="1000" u="none" strike="noStrike" dirty="0">
                          <a:effectLst/>
                        </a:rPr>
                        <a:t>楼</a:t>
                      </a:r>
                      <a:r>
                        <a:rPr lang="en-US" altLang="zh-CN" sz="1000" u="none" strike="noStrike" dirty="0">
                          <a:effectLst/>
                        </a:rPr>
                        <a:t>B </a:t>
                      </a:r>
                      <a:r>
                        <a:rPr lang="zh-CN" altLang="en-US" sz="1000" u="none" strike="noStrike" dirty="0">
                          <a:effectLst/>
                        </a:rPr>
                        <a:t>段京师科技大厦第二层</a:t>
                      </a:r>
                      <a:endParaRPr lang="zh-CN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</a:tr>
              <a:tr h="247650">
                <a:tc>
                  <a:txBody>
                    <a:bodyPr/>
                    <a:lstStyle/>
                    <a:p>
                      <a:pPr algn="just" fontAlgn="ctr"/>
                      <a:r>
                        <a:rPr lang="zh-CN" altLang="en-US" sz="1000" u="none" strike="noStrike" dirty="0">
                          <a:effectLst/>
                        </a:rPr>
                        <a:t>爱康国宾北京白石桥体检分院</a:t>
                      </a:r>
                      <a:endParaRPr lang="zh-CN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zh-CN" altLang="en-US" sz="1000" u="none" strike="noStrike" dirty="0">
                          <a:effectLst/>
                        </a:rPr>
                        <a:t>北京市海淀区中关村南大街</a:t>
                      </a:r>
                      <a:r>
                        <a:rPr lang="en-US" altLang="zh-CN" sz="1000" u="none" strike="noStrike" dirty="0">
                          <a:effectLst/>
                        </a:rPr>
                        <a:t>32</a:t>
                      </a:r>
                      <a:r>
                        <a:rPr lang="zh-CN" altLang="en-US" sz="1000" u="none" strike="noStrike" dirty="0">
                          <a:effectLst/>
                        </a:rPr>
                        <a:t>号中关村科技发展大厦</a:t>
                      </a:r>
                      <a:r>
                        <a:rPr lang="en-US" altLang="zh-CN" sz="1000" u="none" strike="noStrike" dirty="0">
                          <a:effectLst/>
                        </a:rPr>
                        <a:t>6</a:t>
                      </a:r>
                      <a:r>
                        <a:rPr lang="zh-CN" altLang="en-US" sz="1000" u="none" strike="noStrike" dirty="0">
                          <a:effectLst/>
                        </a:rPr>
                        <a:t>层</a:t>
                      </a:r>
                      <a:endParaRPr lang="zh-CN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</a:tr>
              <a:tr h="247650">
                <a:tc>
                  <a:txBody>
                    <a:bodyPr/>
                    <a:lstStyle/>
                    <a:p>
                      <a:pPr algn="just" fontAlgn="ctr"/>
                      <a:r>
                        <a:rPr lang="zh-CN" altLang="en-US" sz="1000" u="none" strike="noStrike">
                          <a:effectLst/>
                        </a:rPr>
                        <a:t>爱康国宾北京公主坟体检分院</a:t>
                      </a:r>
                      <a:endParaRPr lang="zh-CN" altLang="en-US" sz="10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zh-CN" altLang="en-US" sz="1000" u="none" strike="noStrike" dirty="0">
                          <a:effectLst/>
                        </a:rPr>
                        <a:t>北京市海淀区西三环中路</a:t>
                      </a:r>
                      <a:r>
                        <a:rPr lang="en-US" altLang="zh-CN" sz="1000" u="none" strike="noStrike" dirty="0">
                          <a:effectLst/>
                        </a:rPr>
                        <a:t>19</a:t>
                      </a:r>
                      <a:r>
                        <a:rPr lang="zh-CN" altLang="en-US" sz="1000" u="none" strike="noStrike" dirty="0">
                          <a:effectLst/>
                        </a:rPr>
                        <a:t>号国宜广场三楼东侧</a:t>
                      </a:r>
                      <a:endParaRPr lang="zh-CN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</a:tr>
            </a:tbl>
          </a:graphicData>
        </a:graphic>
      </p:graphicFrame>
      <p:sp>
        <p:nvSpPr>
          <p:cNvPr id="18" name="矩形 17"/>
          <p:cNvSpPr/>
          <p:nvPr/>
        </p:nvSpPr>
        <p:spPr>
          <a:xfrm>
            <a:off x="1326069" y="2857500"/>
            <a:ext cx="119135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itchFamily="2" charset="2"/>
              <a:buChar char="p"/>
            </a:pPr>
            <a:r>
              <a:rPr lang="zh-CN" altLang="en-US" sz="1400" b="1" dirty="0" smtClean="0">
                <a:latin typeface="微软雅黑" pitchFamily="34" charset="-122"/>
                <a:ea typeface="微软雅黑" pitchFamily="34" charset="-122"/>
              </a:rPr>
              <a:t>地址介绍</a:t>
            </a:r>
            <a:endParaRPr lang="zh-CN" altLang="en-US" sz="14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爆炸形 2 3"/>
          <p:cNvSpPr/>
          <p:nvPr/>
        </p:nvSpPr>
        <p:spPr>
          <a:xfrm>
            <a:off x="670785" y="3502521"/>
            <a:ext cx="1504950" cy="1083171"/>
          </a:xfrm>
          <a:prstGeom prst="irregularSeal2">
            <a:avLst/>
          </a:prstGeom>
          <a:noFill/>
          <a:ln w="9525">
            <a:solidFill>
              <a:srgbClr val="00B05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1008493" y="3775249"/>
            <a:ext cx="8002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6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有效期</a:t>
            </a:r>
            <a:endParaRPr lang="en-US" altLang="zh-CN" sz="16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 algn="ctr"/>
            <a:r>
              <a:rPr lang="en-US" altLang="zh-CN" sz="16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3</a:t>
            </a:r>
            <a:r>
              <a:rPr lang="zh-CN" altLang="en-US" sz="16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个月</a:t>
            </a:r>
            <a:endParaRPr lang="zh-CN" altLang="en-US" sz="1600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9846924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530" name="直接连接符 12"/>
          <p:cNvCxnSpPr>
            <a:cxnSpLocks noChangeShapeType="1"/>
          </p:cNvCxnSpPr>
          <p:nvPr/>
        </p:nvCxnSpPr>
        <p:spPr bwMode="auto">
          <a:xfrm>
            <a:off x="-22225" y="4349750"/>
            <a:ext cx="1570038" cy="811213"/>
          </a:xfrm>
          <a:prstGeom prst="line">
            <a:avLst/>
          </a:prstGeom>
          <a:noFill/>
          <a:ln w="12700" cmpd="sng">
            <a:solidFill>
              <a:srgbClr val="007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531" name="直接连接符 19"/>
          <p:cNvCxnSpPr>
            <a:cxnSpLocks noChangeShapeType="1"/>
          </p:cNvCxnSpPr>
          <p:nvPr/>
        </p:nvCxnSpPr>
        <p:spPr bwMode="auto">
          <a:xfrm>
            <a:off x="1533525" y="5160963"/>
            <a:ext cx="7610475" cy="7937"/>
          </a:xfrm>
          <a:prstGeom prst="line">
            <a:avLst/>
          </a:prstGeom>
          <a:noFill/>
          <a:ln w="12700" cmpd="sng">
            <a:solidFill>
              <a:srgbClr val="007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539" name="等腰三角形 18"/>
          <p:cNvSpPr>
            <a:spLocks noChangeArrowheads="1"/>
          </p:cNvSpPr>
          <p:nvPr/>
        </p:nvSpPr>
        <p:spPr bwMode="auto">
          <a:xfrm>
            <a:off x="6876380" y="4983309"/>
            <a:ext cx="215900" cy="187325"/>
          </a:xfrm>
          <a:prstGeom prst="triangle">
            <a:avLst>
              <a:gd name="adj" fmla="val 50000"/>
            </a:avLst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/>
            <a:endParaRPr lang="zh-CN" altLang="en-US" sz="1600" b="1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2267744" y="194446"/>
            <a:ext cx="4752528" cy="835281"/>
            <a:chOff x="3347864" y="236985"/>
            <a:chExt cx="3744912" cy="403549"/>
          </a:xfrm>
        </p:grpSpPr>
        <p:sp>
          <p:nvSpPr>
            <p:cNvPr id="21" name="Rectangle 8"/>
            <p:cNvSpPr>
              <a:spLocks noChangeArrowheads="1"/>
            </p:cNvSpPr>
            <p:nvPr/>
          </p:nvSpPr>
          <p:spPr bwMode="auto">
            <a:xfrm>
              <a:off x="3463991" y="369648"/>
              <a:ext cx="3528859" cy="270886"/>
            </a:xfrm>
            <a:custGeom>
              <a:avLst/>
              <a:gdLst>
                <a:gd name="T0" fmla="*/ 0 w 3093568"/>
                <a:gd name="T1" fmla="*/ 0 h 271442"/>
                <a:gd name="T2" fmla="*/ 4024334 w 3093568"/>
                <a:gd name="T3" fmla="*/ 0 h 271442"/>
                <a:gd name="T4" fmla="*/ 4024334 w 3093568"/>
                <a:gd name="T5" fmla="*/ 271442 h 271442"/>
                <a:gd name="T6" fmla="*/ 0 w 3093568"/>
                <a:gd name="T7" fmla="*/ 271442 h 271442"/>
                <a:gd name="T8" fmla="*/ 0 w 3093568"/>
                <a:gd name="T9" fmla="*/ 0 h 2714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93568"/>
                <a:gd name="T16" fmla="*/ 0 h 271442"/>
                <a:gd name="T17" fmla="*/ 3093568 w 3093568"/>
                <a:gd name="T18" fmla="*/ 271442 h 2714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93568" h="271442">
                  <a:moveTo>
                    <a:pt x="0" y="0"/>
                  </a:moveTo>
                  <a:lnTo>
                    <a:pt x="3093568" y="0"/>
                  </a:lnTo>
                  <a:lnTo>
                    <a:pt x="3093568" y="271442"/>
                  </a:lnTo>
                  <a:cubicBezTo>
                    <a:pt x="1777407" y="81360"/>
                    <a:pt x="1788744" y="3494"/>
                    <a:pt x="0" y="27144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DDDDD">
                <a:alpha val="7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22" name="矩形 27"/>
            <p:cNvSpPr>
              <a:spLocks noChangeArrowheads="1"/>
            </p:cNvSpPr>
            <p:nvPr/>
          </p:nvSpPr>
          <p:spPr bwMode="auto">
            <a:xfrm>
              <a:off x="3347864" y="236985"/>
              <a:ext cx="3744912" cy="252783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pPr algn="ctr"/>
              <a:r>
                <a:rPr lang="zh-CN" altLang="en-US" sz="2800" dirty="0">
                  <a:solidFill>
                    <a:srgbClr val="FFFFFF"/>
                  </a:solidFill>
                  <a:latin typeface="+mn-ea"/>
                  <a:ea typeface="+mn-ea"/>
                </a:rPr>
                <a:t>健康礼包介绍</a:t>
              </a:r>
            </a:p>
          </p:txBody>
        </p:sp>
      </p:grpSp>
      <p:sp>
        <p:nvSpPr>
          <p:cNvPr id="29" name="TextBox 22"/>
          <p:cNvSpPr txBox="1">
            <a:spLocks noChangeArrowheads="1"/>
          </p:cNvSpPr>
          <p:nvPr/>
        </p:nvSpPr>
        <p:spPr bwMode="auto">
          <a:xfrm>
            <a:off x="1657301" y="5168900"/>
            <a:ext cx="190658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hangingPunct="1"/>
            <a:r>
              <a:rPr lang="en-US" altLang="zh-CN" sz="1200" b="1" dirty="0" smtClean="0">
                <a:solidFill>
                  <a:srgbClr val="FF0000"/>
                </a:solidFill>
                <a:latin typeface="Franklin Gothic Medium" pitchFamily="34" charset="0"/>
                <a:ea typeface="微软雅黑" pitchFamily="34" charset="-122"/>
              </a:rPr>
              <a:t>PM2.5</a:t>
            </a:r>
            <a:r>
              <a:rPr lang="zh-CN" altLang="en-US" sz="1200" b="1" dirty="0" smtClean="0">
                <a:solidFill>
                  <a:srgbClr val="FF0000"/>
                </a:solidFill>
                <a:latin typeface="Franklin Gothic Medium" pitchFamily="34" charset="0"/>
                <a:ea typeface="微软雅黑" pitchFamily="34" charset="-122"/>
              </a:rPr>
              <a:t>防护</a:t>
            </a:r>
            <a:endParaRPr lang="zh-CN" altLang="en-US" sz="1200" b="1" dirty="0">
              <a:solidFill>
                <a:srgbClr val="FF0000"/>
              </a:solidFill>
              <a:latin typeface="Franklin Gothic Medium" pitchFamily="34" charset="0"/>
              <a:ea typeface="微软雅黑" pitchFamily="34" charset="-122"/>
            </a:endParaRPr>
          </a:p>
        </p:txBody>
      </p:sp>
      <p:sp>
        <p:nvSpPr>
          <p:cNvPr id="30" name="TextBox 22"/>
          <p:cNvSpPr txBox="1">
            <a:spLocks noChangeArrowheads="1"/>
          </p:cNvSpPr>
          <p:nvPr/>
        </p:nvSpPr>
        <p:spPr bwMode="auto">
          <a:xfrm>
            <a:off x="6038794" y="5160963"/>
            <a:ext cx="190658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hangingPunct="1"/>
            <a:r>
              <a:rPr lang="zh-CN" altLang="en-US" sz="1200" b="1" dirty="0">
                <a:solidFill>
                  <a:srgbClr val="0070C0"/>
                </a:solidFill>
                <a:latin typeface="Franklin Gothic Medium" pitchFamily="34" charset="0"/>
                <a:ea typeface="微软雅黑" pitchFamily="34" charset="-122"/>
              </a:rPr>
              <a:t>温</a:t>
            </a:r>
            <a:r>
              <a:rPr lang="zh-CN" altLang="en-US" sz="1200" b="1" dirty="0" smtClean="0">
                <a:solidFill>
                  <a:srgbClr val="0070C0"/>
                </a:solidFill>
                <a:latin typeface="Franklin Gothic Medium" pitchFamily="34" charset="0"/>
                <a:ea typeface="微软雅黑" pitchFamily="34" charset="-122"/>
              </a:rPr>
              <a:t>馨提示</a:t>
            </a:r>
            <a:endParaRPr lang="zh-CN" altLang="en-US" sz="1200" b="1" dirty="0">
              <a:solidFill>
                <a:srgbClr val="0070C0"/>
              </a:solidFill>
              <a:latin typeface="Franklin Gothic Medium" pitchFamily="34" charset="0"/>
              <a:ea typeface="微软雅黑" pitchFamily="34" charset="-122"/>
            </a:endParaRPr>
          </a:p>
        </p:txBody>
      </p:sp>
      <p:sp>
        <p:nvSpPr>
          <p:cNvPr id="23" name="等腰三角形 18"/>
          <p:cNvSpPr>
            <a:spLocks noChangeArrowheads="1"/>
          </p:cNvSpPr>
          <p:nvPr/>
        </p:nvSpPr>
        <p:spPr bwMode="auto">
          <a:xfrm>
            <a:off x="2483892" y="4974431"/>
            <a:ext cx="215900" cy="187325"/>
          </a:xfrm>
          <a:prstGeom prst="triangle">
            <a:avLst>
              <a:gd name="adj" fmla="val 50000"/>
            </a:avLst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/>
            <a:endParaRPr lang="zh-CN" altLang="en-US" sz="1600" b="1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827584" y="878851"/>
            <a:ext cx="119135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itchFamily="2" charset="2"/>
              <a:buChar char="p"/>
            </a:pPr>
            <a:r>
              <a:rPr lang="zh-CN" altLang="en-US" sz="1400" b="1" dirty="0">
                <a:latin typeface="微软雅黑" pitchFamily="34" charset="-122"/>
                <a:ea typeface="微软雅黑" pitchFamily="34" charset="-122"/>
              </a:rPr>
              <a:t>服</a:t>
            </a:r>
            <a:r>
              <a:rPr lang="zh-CN" altLang="en-US" sz="1400" b="1" dirty="0" smtClean="0">
                <a:latin typeface="微软雅黑" pitchFamily="34" charset="-122"/>
                <a:ea typeface="微软雅黑" pitchFamily="34" charset="-122"/>
              </a:rPr>
              <a:t>务介绍</a:t>
            </a:r>
            <a:endParaRPr lang="zh-CN" altLang="en-US" sz="14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860368" y="2621731"/>
            <a:ext cx="119135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itchFamily="2" charset="2"/>
              <a:buChar char="p"/>
            </a:pPr>
            <a:r>
              <a:rPr lang="zh-CN" altLang="en-US" sz="1400" b="1" dirty="0" smtClean="0">
                <a:latin typeface="微软雅黑" pitchFamily="34" charset="-122"/>
                <a:ea typeface="微软雅黑" pitchFamily="34" charset="-122"/>
              </a:rPr>
              <a:t>使用说明</a:t>
            </a:r>
            <a:endParaRPr lang="zh-CN" altLang="en-US" sz="1400" b="1" dirty="0">
              <a:latin typeface="微软雅黑" pitchFamily="34" charset="-122"/>
              <a:ea typeface="微软雅黑" pitchFamily="34" charset="-122"/>
            </a:endParaRPr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1711581"/>
              </p:ext>
            </p:extLst>
          </p:nvPr>
        </p:nvGraphicFramePr>
        <p:xfrm>
          <a:off x="395536" y="1273324"/>
          <a:ext cx="4943226" cy="130411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943226"/>
              </a:tblGrid>
              <a:tr h="419985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050" u="none" strike="noStrike" dirty="0" smtClean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1</a:t>
                      </a:r>
                      <a:r>
                        <a:rPr lang="zh-CN" altLang="en-US" sz="1050" u="none" strike="noStrike" dirty="0" smtClean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、高</a:t>
                      </a:r>
                      <a:r>
                        <a:rPr lang="zh-CN" altLang="en-US" sz="1050" u="none" strike="noStrike" dirty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效过滤汽车室内的可吸入颗粒物</a:t>
                      </a:r>
                      <a:r>
                        <a:rPr lang="en-US" altLang="zh-CN" sz="1050" u="none" strike="noStrike" dirty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(pm2.5,pm10)</a:t>
                      </a:r>
                      <a:r>
                        <a:rPr lang="zh-CN" altLang="en-US" sz="1050" u="none" strike="noStrike" dirty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及更大颗粒物，从进入汽车室内空气的源头进行快速高效过滤，彻底解决汽车室内污染问题；保护驾乘人员健康； </a:t>
                      </a:r>
                      <a:endParaRPr lang="zh-CN" altLang="en-US" sz="1050" b="0" i="0" u="none" strike="noStrike" dirty="0"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592" marR="7592" marT="7592" marB="0" anchor="ctr">
                    <a:solidFill>
                      <a:srgbClr val="99CC00"/>
                    </a:solidFill>
                  </a:tcPr>
                </a:tc>
              </a:tr>
              <a:tr h="236459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050" u="none" strike="noStrike" dirty="0" smtClean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2</a:t>
                      </a:r>
                      <a:r>
                        <a:rPr lang="zh-CN" altLang="en-US" sz="1050" u="none" strike="noStrike" dirty="0" smtClean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、有</a:t>
                      </a:r>
                      <a:r>
                        <a:rPr lang="zh-CN" altLang="en-US" sz="1050" u="none" strike="noStrike" dirty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效降低汽车空调风道内的灰尘及悬浮颗粒物，完全保证驾驶环境健康； </a:t>
                      </a:r>
                      <a:endParaRPr lang="zh-CN" altLang="en-US" sz="1050" b="0" i="0" u="none" strike="noStrike" dirty="0"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592" marR="7592" marT="7592" marB="0" anchor="ctr">
                    <a:solidFill>
                      <a:srgbClr val="99CC00"/>
                    </a:solidFill>
                  </a:tcPr>
                </a:tc>
              </a:tr>
              <a:tr h="582380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050" u="none" strike="noStrike" dirty="0" smtClean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3</a:t>
                      </a:r>
                      <a:r>
                        <a:rPr lang="zh-CN" altLang="en-US" sz="1050" u="none" strike="noStrike" dirty="0" smtClean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、</a:t>
                      </a:r>
                      <a:r>
                        <a:rPr lang="en-US" altLang="zh-CN" sz="1050" u="none" strike="noStrike" dirty="0" smtClean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PM2.5</a:t>
                      </a:r>
                      <a:r>
                        <a:rPr lang="zh-CN" altLang="en-US" sz="1050" u="none" strike="noStrike" dirty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防护盾是解决原车空调滤芯不能高效过滤雾霾的装置，安装在汽车空调滤芯表面，起到阻隔雾霾和净化汽车室内空气的的作用， 它不改变原车结构，高效抵御雾霾，保护您的身体健康， 是专车专用型服务；需要每行驶</a:t>
                      </a:r>
                      <a:r>
                        <a:rPr lang="en-US" altLang="zh-CN" sz="1050" u="none" strike="noStrike" dirty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2-3</a:t>
                      </a:r>
                      <a:r>
                        <a:rPr lang="zh-CN" altLang="en-US" sz="1050" u="none" strike="noStrike" dirty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个月或</a:t>
                      </a:r>
                      <a:r>
                        <a:rPr lang="en-US" altLang="zh-CN" sz="1050" u="none" strike="noStrike" dirty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5000</a:t>
                      </a:r>
                      <a:r>
                        <a:rPr lang="zh-CN" altLang="en-US" sz="1050" u="none" strike="noStrike" dirty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公里更换一次。 </a:t>
                      </a:r>
                      <a:endParaRPr lang="zh-CN" altLang="en-US" sz="1050" b="0" i="0" u="none" strike="noStrike" dirty="0"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592" marR="7592" marT="7592" marB="0" anchor="ctr">
                    <a:solidFill>
                      <a:srgbClr val="99CC00"/>
                    </a:solidFill>
                  </a:tcPr>
                </a:tc>
              </a:tr>
            </a:tbl>
          </a:graphicData>
        </a:graphic>
      </p:graphicFrame>
      <p:grpSp>
        <p:nvGrpSpPr>
          <p:cNvPr id="19" name="组合 18"/>
          <p:cNvGrpSpPr/>
          <p:nvPr/>
        </p:nvGrpSpPr>
        <p:grpSpPr>
          <a:xfrm>
            <a:off x="5436096" y="1273324"/>
            <a:ext cx="3614526" cy="1264791"/>
            <a:chOff x="0" y="0"/>
            <a:chExt cx="5495925" cy="1704975"/>
          </a:xfrm>
        </p:grpSpPr>
        <p:pic>
          <p:nvPicPr>
            <p:cNvPr id="24" name="图片 23" descr="C:\Documents and Settings\Administrator\桌面\项目介绍书\17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486400" cy="1704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图片 2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76725" y="857250"/>
              <a:ext cx="1219200" cy="828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aphicFrame>
        <p:nvGraphicFramePr>
          <p:cNvPr id="9" name="表格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551024"/>
              </p:ext>
            </p:extLst>
          </p:nvPr>
        </p:nvGraphicFramePr>
        <p:xfrm>
          <a:off x="384448" y="3001516"/>
          <a:ext cx="4954314" cy="154581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9427"/>
                <a:gridCol w="4764887"/>
              </a:tblGrid>
              <a:tr h="369182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900" u="none" strike="noStrike" dirty="0">
                          <a:effectLst/>
                          <a:latin typeface="+mn-ea"/>
                          <a:ea typeface="+mn-ea"/>
                        </a:rPr>
                        <a:t>1</a:t>
                      </a:r>
                      <a:r>
                        <a:rPr lang="zh-CN" altLang="en-US" sz="900" u="none" strike="noStrike" dirty="0">
                          <a:effectLst/>
                          <a:latin typeface="+mn-ea"/>
                          <a:ea typeface="+mn-ea"/>
                        </a:rPr>
                        <a:t>，</a:t>
                      </a:r>
                      <a:endParaRPr lang="zh-CN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638" marR="6638" marT="663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900" u="none" strike="noStrike" dirty="0">
                          <a:effectLst/>
                          <a:latin typeface="+mn-ea"/>
                          <a:ea typeface="+mn-ea"/>
                        </a:rPr>
                        <a:t>汽车</a:t>
                      </a:r>
                      <a:r>
                        <a:rPr lang="en-US" altLang="zh-CN" sz="900" u="none" strike="noStrike" dirty="0">
                          <a:effectLst/>
                          <a:latin typeface="+mn-ea"/>
                          <a:ea typeface="+mn-ea"/>
                        </a:rPr>
                        <a:t>0</a:t>
                      </a:r>
                      <a:r>
                        <a:rPr lang="zh-CN" altLang="en-US" sz="900" u="none" strike="noStrike" dirty="0">
                          <a:effectLst/>
                          <a:latin typeface="+mn-ea"/>
                          <a:ea typeface="+mn-ea"/>
                        </a:rPr>
                        <a:t>雾霾年化套餐由平安合作单位北京火石节能环保科技有限公司提供，可在北京行政区域内提供上门安装服务（</a:t>
                      </a:r>
                      <a:r>
                        <a:rPr lang="en-US" altLang="zh-CN" sz="900" u="none" strike="noStrike" dirty="0">
                          <a:effectLst/>
                          <a:latin typeface="+mn-ea"/>
                          <a:ea typeface="+mn-ea"/>
                        </a:rPr>
                        <a:t>2</a:t>
                      </a:r>
                      <a:r>
                        <a:rPr lang="zh-CN" altLang="en-US" sz="900" u="none" strike="noStrike" dirty="0">
                          <a:effectLst/>
                          <a:latin typeface="+mn-ea"/>
                          <a:ea typeface="+mn-ea"/>
                        </a:rPr>
                        <a:t>次）。</a:t>
                      </a:r>
                      <a:endParaRPr lang="zh-CN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638" marR="6638" marT="6638" marB="0" anchor="ctr">
                    <a:solidFill>
                      <a:schemeClr val="bg1"/>
                    </a:solidFill>
                  </a:tcPr>
                </a:tc>
              </a:tr>
              <a:tr h="350514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900" u="none" strike="noStrike" dirty="0">
                          <a:effectLst/>
                          <a:latin typeface="+mn-ea"/>
                          <a:ea typeface="+mn-ea"/>
                        </a:rPr>
                        <a:t>2</a:t>
                      </a:r>
                      <a:r>
                        <a:rPr lang="zh-CN" altLang="en-US" sz="900" u="none" strike="noStrike" dirty="0">
                          <a:effectLst/>
                          <a:latin typeface="+mn-ea"/>
                          <a:ea typeface="+mn-ea"/>
                        </a:rPr>
                        <a:t>，</a:t>
                      </a:r>
                      <a:endParaRPr lang="zh-CN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638" marR="6638" marT="663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900" u="none" strike="noStrike" dirty="0">
                          <a:effectLst/>
                          <a:latin typeface="+mn-ea"/>
                          <a:ea typeface="+mn-ea"/>
                        </a:rPr>
                        <a:t>汽车</a:t>
                      </a:r>
                      <a:r>
                        <a:rPr lang="en-US" altLang="zh-CN" sz="900" u="none" strike="noStrike" dirty="0">
                          <a:effectLst/>
                          <a:latin typeface="+mn-ea"/>
                          <a:ea typeface="+mn-ea"/>
                        </a:rPr>
                        <a:t>0</a:t>
                      </a:r>
                      <a:r>
                        <a:rPr lang="zh-CN" altLang="en-US" sz="900" u="none" strike="noStrike" dirty="0">
                          <a:effectLst/>
                          <a:latin typeface="+mn-ea"/>
                          <a:ea typeface="+mn-ea"/>
                        </a:rPr>
                        <a:t>雾霾年化套餐提供车</a:t>
                      </a:r>
                      <a:r>
                        <a:rPr lang="zh-CN" altLang="en-US" sz="900" u="none" strike="noStrike" dirty="0" smtClean="0">
                          <a:effectLst/>
                          <a:latin typeface="+mn-ea"/>
                          <a:ea typeface="+mn-ea"/>
                        </a:rPr>
                        <a:t>辆更</a:t>
                      </a:r>
                      <a:r>
                        <a:rPr lang="zh-CN" altLang="en-US" sz="900" u="none" strike="noStrike" dirty="0">
                          <a:effectLst/>
                          <a:latin typeface="+mn-ea"/>
                          <a:ea typeface="+mn-ea"/>
                        </a:rPr>
                        <a:t>换</a:t>
                      </a:r>
                      <a:r>
                        <a:rPr lang="en-US" altLang="zh-CN" sz="900" u="none" strike="noStrike" dirty="0">
                          <a:effectLst/>
                          <a:latin typeface="+mn-ea"/>
                          <a:ea typeface="+mn-ea"/>
                        </a:rPr>
                        <a:t>PM2.5</a:t>
                      </a:r>
                      <a:r>
                        <a:rPr lang="zh-CN" altLang="en-US" sz="900" u="none" strike="noStrike" dirty="0">
                          <a:effectLst/>
                          <a:latin typeface="+mn-ea"/>
                          <a:ea typeface="+mn-ea"/>
                        </a:rPr>
                        <a:t>防霾膜等技师上门服务。</a:t>
                      </a:r>
                      <a:endParaRPr lang="zh-CN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638" marR="6638" marT="6638" marB="0" anchor="ctr">
                    <a:solidFill>
                      <a:schemeClr val="bg1"/>
                    </a:solidFill>
                  </a:tcPr>
                </a:tc>
              </a:tr>
              <a:tr h="415005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900" u="none" strike="noStrike">
                          <a:effectLst/>
                          <a:latin typeface="+mn-ea"/>
                          <a:ea typeface="+mn-ea"/>
                        </a:rPr>
                        <a:t>3</a:t>
                      </a:r>
                      <a:r>
                        <a:rPr lang="zh-CN" altLang="en-US" sz="900" u="none" strike="noStrike">
                          <a:effectLst/>
                          <a:latin typeface="+mn-ea"/>
                          <a:ea typeface="+mn-ea"/>
                        </a:rPr>
                        <a:t>，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638" marR="6638" marT="663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900" u="none" strike="noStrike" dirty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电子码为唯一有效结算凭证</a:t>
                      </a:r>
                      <a:r>
                        <a:rPr lang="zh-CN" altLang="en-US" sz="900" u="none" strike="noStrike" dirty="0">
                          <a:effectLst/>
                          <a:latin typeface="+mn-ea"/>
                          <a:ea typeface="+mn-ea"/>
                        </a:rPr>
                        <a:t>，第一次享受服务时请出示短信内容及密码（第二次服务由服务商从安装时间起</a:t>
                      </a:r>
                      <a:r>
                        <a:rPr lang="en-US" altLang="zh-CN" sz="900" u="none" strike="noStrike" dirty="0">
                          <a:effectLst/>
                          <a:latin typeface="+mn-ea"/>
                          <a:ea typeface="+mn-ea"/>
                        </a:rPr>
                        <a:t>90</a:t>
                      </a:r>
                      <a:r>
                        <a:rPr lang="zh-CN" altLang="en-US" sz="900" u="none" strike="noStrike" dirty="0">
                          <a:effectLst/>
                          <a:latin typeface="+mn-ea"/>
                          <a:ea typeface="+mn-ea"/>
                        </a:rPr>
                        <a:t>天后进行二次预约安装）。</a:t>
                      </a:r>
                      <a:endParaRPr lang="zh-CN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638" marR="6638" marT="6638" marB="0" anchor="ctr">
                    <a:solidFill>
                      <a:schemeClr val="bg1"/>
                    </a:solidFill>
                  </a:tcPr>
                </a:tc>
              </a:tr>
              <a:tr h="231716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900" u="none" strike="noStrike">
                          <a:effectLst/>
                          <a:latin typeface="+mn-ea"/>
                          <a:ea typeface="+mn-ea"/>
                        </a:rPr>
                        <a:t>4</a:t>
                      </a:r>
                      <a:r>
                        <a:rPr lang="zh-CN" altLang="en-US" sz="900" u="none" strike="noStrike">
                          <a:effectLst/>
                          <a:latin typeface="+mn-ea"/>
                          <a:ea typeface="+mn-ea"/>
                        </a:rPr>
                        <a:t>，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638" marR="6638" marT="663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900" u="none" strike="noStrike" dirty="0">
                          <a:effectLst/>
                          <a:latin typeface="+mn-ea"/>
                          <a:ea typeface="+mn-ea"/>
                        </a:rPr>
                        <a:t>服务</a:t>
                      </a:r>
                      <a:r>
                        <a:rPr lang="zh-CN" altLang="en-US" sz="900" u="none" strike="noStrike" dirty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有效期单</a:t>
                      </a:r>
                      <a:r>
                        <a:rPr lang="zh-CN" altLang="en-US" sz="900" u="none" strike="noStrike" dirty="0" smtClean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位</a:t>
                      </a:r>
                      <a:r>
                        <a:rPr lang="en-US" altLang="zh-CN" sz="900" u="none" strike="noStrike" dirty="0" smtClean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6</a:t>
                      </a:r>
                      <a:r>
                        <a:rPr lang="zh-CN" altLang="en-US" sz="900" u="none" strike="noStrike" dirty="0" smtClean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个</a:t>
                      </a:r>
                      <a:r>
                        <a:rPr lang="zh-CN" altLang="en-US" sz="900" u="none" strike="noStrike" dirty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月</a:t>
                      </a:r>
                      <a:r>
                        <a:rPr lang="zh-CN" altLang="en-US" sz="900" u="none" strike="noStrike" dirty="0">
                          <a:effectLst/>
                          <a:latin typeface="+mn-ea"/>
                          <a:ea typeface="+mn-ea"/>
                        </a:rPr>
                        <a:t>，截止日期以短信提示为准，预期不能使用。</a:t>
                      </a:r>
                      <a:endParaRPr lang="zh-CN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638" marR="6638" marT="6638" marB="0" anchor="ctr">
                    <a:solidFill>
                      <a:schemeClr val="bg1"/>
                    </a:solidFill>
                  </a:tcPr>
                </a:tc>
              </a:tr>
              <a:tr h="179398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900" u="none" strike="noStrike">
                          <a:effectLst/>
                          <a:latin typeface="+mn-ea"/>
                          <a:ea typeface="+mn-ea"/>
                        </a:rPr>
                        <a:t>5</a:t>
                      </a:r>
                      <a:r>
                        <a:rPr lang="zh-CN" altLang="en-US" sz="900" u="none" strike="noStrike">
                          <a:effectLst/>
                          <a:latin typeface="+mn-ea"/>
                          <a:ea typeface="+mn-ea"/>
                        </a:rPr>
                        <a:t>，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638" marR="6638" marT="663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900" u="none" strike="noStrike" dirty="0">
                          <a:effectLst/>
                          <a:latin typeface="+mn-ea"/>
                          <a:ea typeface="+mn-ea"/>
                        </a:rPr>
                        <a:t>服务</a:t>
                      </a:r>
                      <a:r>
                        <a:rPr lang="zh-CN" altLang="en-US" sz="900" u="none" strike="noStrike" dirty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需提前预约</a:t>
                      </a:r>
                      <a:r>
                        <a:rPr lang="zh-CN" altLang="en-US" sz="900" u="none" strike="noStrike" dirty="0">
                          <a:effectLst/>
                          <a:latin typeface="+mn-ea"/>
                          <a:ea typeface="+mn-ea"/>
                        </a:rPr>
                        <a:t>，预约时间为每日（</a:t>
                      </a:r>
                      <a:r>
                        <a:rPr lang="en-US" altLang="zh-CN" sz="900" u="none" strike="noStrike" dirty="0">
                          <a:effectLst/>
                          <a:latin typeface="+mn-ea"/>
                          <a:ea typeface="+mn-ea"/>
                        </a:rPr>
                        <a:t>9</a:t>
                      </a:r>
                      <a:r>
                        <a:rPr lang="zh-CN" altLang="en-US" sz="900" u="none" strike="noStrike" dirty="0">
                          <a:effectLst/>
                          <a:latin typeface="+mn-ea"/>
                          <a:ea typeface="+mn-ea"/>
                        </a:rPr>
                        <a:t>：</a:t>
                      </a:r>
                      <a:r>
                        <a:rPr lang="en-US" altLang="zh-CN" sz="900" u="none" strike="noStrike" dirty="0">
                          <a:effectLst/>
                          <a:latin typeface="+mn-ea"/>
                          <a:ea typeface="+mn-ea"/>
                        </a:rPr>
                        <a:t>00-17:30</a:t>
                      </a:r>
                      <a:r>
                        <a:rPr lang="zh-CN" altLang="en-US" sz="900" u="none" strike="noStrike" dirty="0">
                          <a:effectLst/>
                          <a:latin typeface="+mn-ea"/>
                          <a:ea typeface="+mn-ea"/>
                        </a:rPr>
                        <a:t>）。</a:t>
                      </a:r>
                      <a:endParaRPr lang="zh-CN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638" marR="6638" marT="6638" marB="0"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6" name="矩形 25"/>
          <p:cNvSpPr/>
          <p:nvPr/>
        </p:nvSpPr>
        <p:spPr>
          <a:xfrm>
            <a:off x="5471598" y="2621731"/>
            <a:ext cx="208903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itchFamily="2" charset="2"/>
              <a:buChar char="p"/>
            </a:pPr>
            <a:r>
              <a:rPr lang="zh-CN" altLang="en-US" sz="1400" b="1" dirty="0" smtClean="0">
                <a:latin typeface="微软雅黑" pitchFamily="34" charset="-122"/>
                <a:ea typeface="微软雅黑" pitchFamily="34" charset="-122"/>
              </a:rPr>
              <a:t>预约流程、服务电话</a:t>
            </a:r>
            <a:endParaRPr lang="zh-CN" altLang="en-US" sz="1400" b="1" dirty="0">
              <a:latin typeface="微软雅黑" pitchFamily="34" charset="-122"/>
              <a:ea typeface="微软雅黑" pitchFamily="34" charset="-122"/>
            </a:endParaRPr>
          </a:p>
        </p:txBody>
      </p:sp>
      <p:graphicFrame>
        <p:nvGraphicFramePr>
          <p:cNvPr id="10" name="表格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2442260"/>
              </p:ext>
            </p:extLst>
          </p:nvPr>
        </p:nvGraphicFramePr>
        <p:xfrm>
          <a:off x="5471598" y="2957991"/>
          <a:ext cx="3572760" cy="143776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6342"/>
                <a:gridCol w="3316418"/>
              </a:tblGrid>
              <a:tr h="665507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900" u="none" strike="noStrike" dirty="0" smtClean="0">
                          <a:effectLst/>
                          <a:latin typeface="+mn-ea"/>
                          <a:ea typeface="+mn-ea"/>
                        </a:rPr>
                        <a:t>1</a:t>
                      </a:r>
                      <a:r>
                        <a:rPr lang="zh-CN" altLang="en-US" sz="900" u="none" strike="noStrike" dirty="0" smtClean="0">
                          <a:effectLst/>
                          <a:latin typeface="+mn-ea"/>
                          <a:ea typeface="+mn-ea"/>
                        </a:rPr>
                        <a:t>，</a:t>
                      </a:r>
                      <a:endParaRPr lang="zh-CN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900" u="none" strike="noStrike" dirty="0">
                          <a:effectLst/>
                          <a:latin typeface="+mn-ea"/>
                          <a:ea typeface="+mn-ea"/>
                        </a:rPr>
                        <a:t>为保证上门预约安装及时性，请您提前</a:t>
                      </a:r>
                      <a:r>
                        <a:rPr lang="en-US" altLang="zh-CN" sz="900" u="none" strike="noStrike" dirty="0">
                          <a:effectLst/>
                          <a:latin typeface="+mn-ea"/>
                          <a:ea typeface="+mn-ea"/>
                        </a:rPr>
                        <a:t>5</a:t>
                      </a:r>
                      <a:r>
                        <a:rPr lang="zh-CN" altLang="en-US" sz="900" u="none" strike="noStrike" dirty="0">
                          <a:effectLst/>
                          <a:latin typeface="+mn-ea"/>
                          <a:ea typeface="+mn-ea"/>
                        </a:rPr>
                        <a:t>个工作日天拨打</a:t>
                      </a:r>
                      <a:r>
                        <a:rPr lang="en-US" altLang="zh-CN" sz="900" u="none" strike="noStrike" dirty="0">
                          <a:effectLst/>
                          <a:latin typeface="+mn-ea"/>
                          <a:ea typeface="+mn-ea"/>
                        </a:rPr>
                        <a:t>4008407711</a:t>
                      </a:r>
                      <a:r>
                        <a:rPr lang="zh-CN" altLang="en-US" sz="900" u="none" strike="noStrike" dirty="0">
                          <a:effectLst/>
                          <a:latin typeface="+mn-ea"/>
                          <a:ea typeface="+mn-ea"/>
                        </a:rPr>
                        <a:t>预约上门安装时间，因为服务涉及部分用品为专车专用，所以请务必提供详细车型品牌、型号及生产年款等基本信息给到上门服务商。</a:t>
                      </a:r>
                      <a:endParaRPr lang="zh-CN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</a:tr>
              <a:tr h="386130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900" u="none" strike="noStrike" dirty="0" smtClean="0">
                          <a:effectLst/>
                          <a:latin typeface="+mn-ea"/>
                          <a:ea typeface="+mn-ea"/>
                        </a:rPr>
                        <a:t>2</a:t>
                      </a:r>
                      <a:r>
                        <a:rPr lang="zh-CN" altLang="en-US" sz="900" u="none" strike="noStrike" dirty="0" smtClean="0">
                          <a:effectLst/>
                          <a:latin typeface="+mn-ea"/>
                          <a:ea typeface="+mn-ea"/>
                        </a:rPr>
                        <a:t>，</a:t>
                      </a:r>
                      <a:endParaRPr lang="zh-CN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900" u="none" strike="noStrike" dirty="0">
                          <a:effectLst/>
                          <a:latin typeface="+mn-ea"/>
                          <a:ea typeface="+mn-ea"/>
                        </a:rPr>
                        <a:t>服务商上门服务前电话确认预约信息后执行预约安装时间，以提高服务准确性，；</a:t>
                      </a:r>
                      <a:endParaRPr lang="zh-CN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</a:tr>
              <a:tr h="386130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3</a:t>
                      </a:r>
                      <a:r>
                        <a:rPr lang="zh-CN" alt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，</a:t>
                      </a:r>
                      <a:endParaRPr lang="zh-CN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18801095448</a:t>
                      </a:r>
                      <a:r>
                        <a:rPr lang="zh-CN" alt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（</a:t>
                      </a:r>
                      <a:r>
                        <a:rPr lang="en-US" altLang="zh-CN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8*24</a:t>
                      </a:r>
                      <a:r>
                        <a:rPr lang="zh-CN" alt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小时）支持</a:t>
                      </a:r>
                      <a:endParaRPr lang="zh-CN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670305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530" name="直接连接符 12"/>
          <p:cNvCxnSpPr>
            <a:cxnSpLocks noChangeShapeType="1"/>
          </p:cNvCxnSpPr>
          <p:nvPr/>
        </p:nvCxnSpPr>
        <p:spPr bwMode="auto">
          <a:xfrm>
            <a:off x="-22225" y="4349750"/>
            <a:ext cx="1570038" cy="811213"/>
          </a:xfrm>
          <a:prstGeom prst="line">
            <a:avLst/>
          </a:prstGeom>
          <a:noFill/>
          <a:ln w="12700" cmpd="sng">
            <a:solidFill>
              <a:srgbClr val="007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531" name="直接连接符 19"/>
          <p:cNvCxnSpPr>
            <a:cxnSpLocks noChangeShapeType="1"/>
          </p:cNvCxnSpPr>
          <p:nvPr/>
        </p:nvCxnSpPr>
        <p:spPr bwMode="auto">
          <a:xfrm>
            <a:off x="1533525" y="5160963"/>
            <a:ext cx="7610475" cy="7937"/>
          </a:xfrm>
          <a:prstGeom prst="line">
            <a:avLst/>
          </a:prstGeom>
          <a:noFill/>
          <a:ln w="12700" cmpd="sng">
            <a:solidFill>
              <a:srgbClr val="007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539" name="等腰三角形 18"/>
          <p:cNvSpPr>
            <a:spLocks noChangeArrowheads="1"/>
          </p:cNvSpPr>
          <p:nvPr/>
        </p:nvSpPr>
        <p:spPr bwMode="auto">
          <a:xfrm>
            <a:off x="6876380" y="4983309"/>
            <a:ext cx="215900" cy="187325"/>
          </a:xfrm>
          <a:prstGeom prst="triangle">
            <a:avLst>
              <a:gd name="adj" fmla="val 50000"/>
            </a:avLst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/>
            <a:endParaRPr lang="zh-CN" altLang="en-US" sz="1600" b="1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2267744" y="194446"/>
            <a:ext cx="4752528" cy="835281"/>
            <a:chOff x="3347864" y="236985"/>
            <a:chExt cx="3744912" cy="403549"/>
          </a:xfrm>
        </p:grpSpPr>
        <p:sp>
          <p:nvSpPr>
            <p:cNvPr id="21" name="Rectangle 8"/>
            <p:cNvSpPr>
              <a:spLocks noChangeArrowheads="1"/>
            </p:cNvSpPr>
            <p:nvPr/>
          </p:nvSpPr>
          <p:spPr bwMode="auto">
            <a:xfrm>
              <a:off x="3463991" y="369648"/>
              <a:ext cx="3528859" cy="270886"/>
            </a:xfrm>
            <a:custGeom>
              <a:avLst/>
              <a:gdLst>
                <a:gd name="T0" fmla="*/ 0 w 3093568"/>
                <a:gd name="T1" fmla="*/ 0 h 271442"/>
                <a:gd name="T2" fmla="*/ 4024334 w 3093568"/>
                <a:gd name="T3" fmla="*/ 0 h 271442"/>
                <a:gd name="T4" fmla="*/ 4024334 w 3093568"/>
                <a:gd name="T5" fmla="*/ 271442 h 271442"/>
                <a:gd name="T6" fmla="*/ 0 w 3093568"/>
                <a:gd name="T7" fmla="*/ 271442 h 271442"/>
                <a:gd name="T8" fmla="*/ 0 w 3093568"/>
                <a:gd name="T9" fmla="*/ 0 h 2714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93568"/>
                <a:gd name="T16" fmla="*/ 0 h 271442"/>
                <a:gd name="T17" fmla="*/ 3093568 w 3093568"/>
                <a:gd name="T18" fmla="*/ 271442 h 2714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93568" h="271442">
                  <a:moveTo>
                    <a:pt x="0" y="0"/>
                  </a:moveTo>
                  <a:lnTo>
                    <a:pt x="3093568" y="0"/>
                  </a:lnTo>
                  <a:lnTo>
                    <a:pt x="3093568" y="271442"/>
                  </a:lnTo>
                  <a:cubicBezTo>
                    <a:pt x="1777407" y="81360"/>
                    <a:pt x="1788744" y="3494"/>
                    <a:pt x="0" y="27144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DDDDD">
                <a:alpha val="7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22" name="矩形 27"/>
            <p:cNvSpPr>
              <a:spLocks noChangeArrowheads="1"/>
            </p:cNvSpPr>
            <p:nvPr/>
          </p:nvSpPr>
          <p:spPr bwMode="auto">
            <a:xfrm>
              <a:off x="3347864" y="236985"/>
              <a:ext cx="3744912" cy="252783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pPr algn="ctr"/>
              <a:r>
                <a:rPr lang="zh-CN" altLang="en-US" sz="2800" dirty="0">
                  <a:solidFill>
                    <a:srgbClr val="FFFFFF"/>
                  </a:solidFill>
                  <a:latin typeface="+mn-ea"/>
                  <a:ea typeface="+mn-ea"/>
                </a:rPr>
                <a:t>健康礼包介绍</a:t>
              </a:r>
            </a:p>
          </p:txBody>
        </p:sp>
      </p:grpSp>
      <p:sp>
        <p:nvSpPr>
          <p:cNvPr id="29" name="TextBox 22"/>
          <p:cNvSpPr txBox="1">
            <a:spLocks noChangeArrowheads="1"/>
          </p:cNvSpPr>
          <p:nvPr/>
        </p:nvSpPr>
        <p:spPr bwMode="auto">
          <a:xfrm>
            <a:off x="1657301" y="5168900"/>
            <a:ext cx="190658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hangingPunct="1"/>
            <a:r>
              <a:rPr lang="en-US" altLang="zh-CN" sz="1200" b="1" dirty="0" smtClean="0">
                <a:solidFill>
                  <a:srgbClr val="FF0000"/>
                </a:solidFill>
                <a:latin typeface="Franklin Gothic Medium" pitchFamily="34" charset="0"/>
                <a:ea typeface="微软雅黑" pitchFamily="34" charset="-122"/>
              </a:rPr>
              <a:t>PM2.5</a:t>
            </a:r>
            <a:r>
              <a:rPr lang="zh-CN" altLang="en-US" sz="1200" b="1" dirty="0" smtClean="0">
                <a:solidFill>
                  <a:srgbClr val="FF0000"/>
                </a:solidFill>
                <a:latin typeface="Franklin Gothic Medium" pitchFamily="34" charset="0"/>
                <a:ea typeface="微软雅黑" pitchFamily="34" charset="-122"/>
              </a:rPr>
              <a:t>防护</a:t>
            </a:r>
            <a:endParaRPr lang="zh-CN" altLang="en-US" sz="1200" b="1" dirty="0">
              <a:solidFill>
                <a:srgbClr val="FF0000"/>
              </a:solidFill>
              <a:latin typeface="Franklin Gothic Medium" pitchFamily="34" charset="0"/>
              <a:ea typeface="微软雅黑" pitchFamily="34" charset="-122"/>
            </a:endParaRPr>
          </a:p>
        </p:txBody>
      </p:sp>
      <p:sp>
        <p:nvSpPr>
          <p:cNvPr id="30" name="TextBox 22"/>
          <p:cNvSpPr txBox="1">
            <a:spLocks noChangeArrowheads="1"/>
          </p:cNvSpPr>
          <p:nvPr/>
        </p:nvSpPr>
        <p:spPr bwMode="auto">
          <a:xfrm>
            <a:off x="6038794" y="5160963"/>
            <a:ext cx="190658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hangingPunct="1"/>
            <a:r>
              <a:rPr lang="zh-CN" altLang="en-US" sz="1200" b="1" dirty="0">
                <a:solidFill>
                  <a:srgbClr val="0070C0"/>
                </a:solidFill>
                <a:latin typeface="Franklin Gothic Medium" pitchFamily="34" charset="0"/>
                <a:ea typeface="微软雅黑" pitchFamily="34" charset="-122"/>
              </a:rPr>
              <a:t>温</a:t>
            </a:r>
            <a:r>
              <a:rPr lang="zh-CN" altLang="en-US" sz="1200" b="1" dirty="0" smtClean="0">
                <a:solidFill>
                  <a:srgbClr val="0070C0"/>
                </a:solidFill>
                <a:latin typeface="Franklin Gothic Medium" pitchFamily="34" charset="0"/>
                <a:ea typeface="微软雅黑" pitchFamily="34" charset="-122"/>
              </a:rPr>
              <a:t>馨提示</a:t>
            </a:r>
            <a:endParaRPr lang="zh-CN" altLang="en-US" sz="1200" b="1" dirty="0">
              <a:solidFill>
                <a:srgbClr val="0070C0"/>
              </a:solidFill>
              <a:latin typeface="Franklin Gothic Medium" pitchFamily="34" charset="0"/>
              <a:ea typeface="微软雅黑" pitchFamily="34" charset="-122"/>
            </a:endParaRPr>
          </a:p>
        </p:txBody>
      </p:sp>
      <p:sp>
        <p:nvSpPr>
          <p:cNvPr id="23" name="等腰三角形 18"/>
          <p:cNvSpPr>
            <a:spLocks noChangeArrowheads="1"/>
          </p:cNvSpPr>
          <p:nvPr/>
        </p:nvSpPr>
        <p:spPr bwMode="auto">
          <a:xfrm>
            <a:off x="2483892" y="4974431"/>
            <a:ext cx="215900" cy="187325"/>
          </a:xfrm>
          <a:prstGeom prst="triangle">
            <a:avLst>
              <a:gd name="adj" fmla="val 50000"/>
            </a:avLst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/>
            <a:endParaRPr lang="zh-CN" altLang="en-US" sz="1600" b="1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-3728" y="2621730"/>
            <a:ext cx="119135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itchFamily="2" charset="2"/>
              <a:buChar char="p"/>
            </a:pPr>
            <a:r>
              <a:rPr lang="zh-CN" altLang="en-US" sz="1400" b="1" dirty="0" smtClean="0">
                <a:latin typeface="微软雅黑" pitchFamily="34" charset="-122"/>
                <a:ea typeface="微软雅黑" pitchFamily="34" charset="-122"/>
              </a:rPr>
              <a:t>车辆体检</a:t>
            </a:r>
            <a:endParaRPr lang="zh-CN" altLang="en-US" sz="14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4932040" y="2606793"/>
            <a:ext cx="119135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itchFamily="2" charset="2"/>
              <a:buChar char="p"/>
            </a:pPr>
            <a:r>
              <a:rPr lang="zh-CN" altLang="en-US" sz="1400" b="1" dirty="0" smtClean="0">
                <a:latin typeface="微软雅黑" pitchFamily="34" charset="-122"/>
                <a:ea typeface="微软雅黑" pitchFamily="34" charset="-122"/>
              </a:rPr>
              <a:t>车辆保养</a:t>
            </a:r>
            <a:endParaRPr lang="zh-CN" altLang="en-US" sz="1400" b="1" dirty="0">
              <a:latin typeface="微软雅黑" pitchFamily="34" charset="-122"/>
              <a:ea typeface="微软雅黑" pitchFamily="34" charset="-122"/>
            </a:endParaRPr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7807867"/>
              </p:ext>
            </p:extLst>
          </p:nvPr>
        </p:nvGraphicFramePr>
        <p:xfrm>
          <a:off x="1187624" y="985292"/>
          <a:ext cx="3744416" cy="395195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39380"/>
                <a:gridCol w="1088812"/>
                <a:gridCol w="792088"/>
                <a:gridCol w="1224136"/>
              </a:tblGrid>
              <a:tr h="64610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1" u="none" strike="noStrike" dirty="0">
                          <a:effectLst/>
                          <a:latin typeface="+mn-ea"/>
                          <a:ea typeface="+mn-ea"/>
                        </a:rPr>
                        <a:t>45</a:t>
                      </a:r>
                      <a:r>
                        <a:rPr lang="zh-CN" altLang="en-US" sz="900" b="1" u="none" strike="noStrike" dirty="0">
                          <a:effectLst/>
                          <a:latin typeface="+mn-ea"/>
                          <a:ea typeface="+mn-ea"/>
                        </a:rPr>
                        <a:t>项安全检查</a:t>
                      </a:r>
                      <a:endParaRPr lang="zh-CN" alt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929" marR="3929" marT="3929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190231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>
                          <a:effectLst/>
                          <a:latin typeface="+mn-ea"/>
                          <a:ea typeface="+mn-ea"/>
                        </a:rPr>
                        <a:t>发动机检测</a:t>
                      </a:r>
                      <a:endParaRPr lang="zh-CN" altLang="en-US" sz="900" b="1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929" marR="3929" marT="3929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>
                          <a:effectLst/>
                          <a:latin typeface="+mn-ea"/>
                          <a:ea typeface="+mn-ea"/>
                        </a:rPr>
                        <a:t>发动机皮带涨紧度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929" marR="3929" marT="3929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 dirty="0">
                          <a:effectLst/>
                          <a:latin typeface="+mn-ea"/>
                          <a:ea typeface="+mn-ea"/>
                        </a:rPr>
                        <a:t>制动                 系统                             检测</a:t>
                      </a:r>
                      <a:endParaRPr lang="zh-CN" alt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929" marR="3929" marT="3929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>
                          <a:effectLst/>
                          <a:latin typeface="+mn-ea"/>
                          <a:ea typeface="+mn-ea"/>
                        </a:rPr>
                        <a:t>前右刹车盘片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929" marR="3929" marT="3929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90231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>
                          <a:effectLst/>
                          <a:latin typeface="+mn-ea"/>
                          <a:ea typeface="+mn-ea"/>
                        </a:rPr>
                        <a:t>发动机皮带老化度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929" marR="3929" marT="3929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>
                          <a:effectLst/>
                          <a:latin typeface="+mn-ea"/>
                          <a:ea typeface="+mn-ea"/>
                        </a:rPr>
                        <a:t>前左刹车盘片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929" marR="3929" marT="3929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90231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>
                          <a:effectLst/>
                          <a:latin typeface="+mn-ea"/>
                          <a:ea typeface="+mn-ea"/>
                        </a:rPr>
                        <a:t>发动机油液渗漏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929" marR="3929" marT="3929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>
                          <a:effectLst/>
                          <a:latin typeface="+mn-ea"/>
                          <a:ea typeface="+mn-ea"/>
                        </a:rPr>
                        <a:t>后右刹车盘片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929" marR="3929" marT="3929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27421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>
                          <a:effectLst/>
                          <a:latin typeface="+mn-ea"/>
                          <a:ea typeface="+mn-ea"/>
                        </a:rPr>
                        <a:t>发动机工况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929" marR="3929" marT="3929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>
                          <a:effectLst/>
                          <a:latin typeface="+mn-ea"/>
                          <a:ea typeface="+mn-ea"/>
                        </a:rPr>
                        <a:t>后左刹车盘片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929" marR="3929" marT="3929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59094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 dirty="0">
                          <a:effectLst/>
                          <a:latin typeface="+mn-ea"/>
                          <a:ea typeface="+mn-ea"/>
                        </a:rPr>
                        <a:t>发动机异响</a:t>
                      </a:r>
                      <a:endParaRPr lang="zh-CN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929" marR="3929" marT="3929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 dirty="0">
                          <a:effectLst/>
                          <a:latin typeface="+mn-ea"/>
                          <a:ea typeface="+mn-ea"/>
                        </a:rPr>
                        <a:t>电瓶                       检测</a:t>
                      </a:r>
                      <a:endParaRPr lang="zh-CN" alt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929" marR="3929" marT="3929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 dirty="0">
                          <a:effectLst/>
                          <a:latin typeface="+mn-ea"/>
                          <a:ea typeface="+mn-ea"/>
                        </a:rPr>
                        <a:t>电瓶外观</a:t>
                      </a:r>
                      <a:endParaRPr lang="zh-CN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929" marR="3929" marT="3929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90231">
                <a:tc rowSpan="7"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 dirty="0">
                          <a:effectLst/>
                          <a:latin typeface="+mn-ea"/>
                          <a:ea typeface="+mn-ea"/>
                        </a:rPr>
                        <a:t>油液                检测</a:t>
                      </a:r>
                      <a:endParaRPr lang="zh-CN" alt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929" marR="3929" marT="3929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 dirty="0">
                          <a:effectLst/>
                          <a:latin typeface="+mn-ea"/>
                          <a:ea typeface="+mn-ea"/>
                        </a:rPr>
                        <a:t>刹车油湿润沸点</a:t>
                      </a:r>
                      <a:endParaRPr lang="zh-CN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929" marR="3929" marT="3929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 dirty="0">
                          <a:effectLst/>
                          <a:latin typeface="+mn-ea"/>
                          <a:ea typeface="+mn-ea"/>
                        </a:rPr>
                        <a:t>电瓶健康指数</a:t>
                      </a:r>
                      <a:endParaRPr lang="zh-CN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929" marR="3929" marT="3929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6461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>
                          <a:effectLst/>
                          <a:latin typeface="+mn-ea"/>
                          <a:ea typeface="+mn-ea"/>
                        </a:rPr>
                        <a:t>转向油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929" marR="3929" marT="3929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>
                          <a:effectLst/>
                          <a:latin typeface="+mn-ea"/>
                          <a:ea typeface="+mn-ea"/>
                        </a:rPr>
                        <a:t>电平指示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929" marR="3929" marT="3929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27421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>
                          <a:effectLst/>
                          <a:latin typeface="+mn-ea"/>
                          <a:ea typeface="+mn-ea"/>
                        </a:rPr>
                        <a:t>机油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929" marR="3929" marT="3929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>
                          <a:effectLst/>
                          <a:latin typeface="+mn-ea"/>
                          <a:ea typeface="+mn-ea"/>
                        </a:rPr>
                        <a:t>空调              检测</a:t>
                      </a:r>
                      <a:endParaRPr lang="zh-CN" altLang="en-US" sz="900" b="1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929" marR="3929" marT="3929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>
                          <a:effectLst/>
                          <a:latin typeface="+mn-ea"/>
                          <a:ea typeface="+mn-ea"/>
                        </a:rPr>
                        <a:t>压缩机工况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929" marR="3929" marT="3929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27421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>
                          <a:effectLst/>
                          <a:latin typeface="+mn-ea"/>
                          <a:ea typeface="+mn-ea"/>
                        </a:rPr>
                        <a:t>玻璃水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929" marR="3929" marT="3929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>
                          <a:effectLst/>
                          <a:latin typeface="+mn-ea"/>
                          <a:ea typeface="+mn-ea"/>
                        </a:rPr>
                        <a:t>鼓风机工况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929" marR="3929" marT="3929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6461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>
                          <a:effectLst/>
                          <a:latin typeface="+mn-ea"/>
                          <a:ea typeface="+mn-ea"/>
                        </a:rPr>
                        <a:t>防冻液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929" marR="3929" marT="3929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>
                          <a:effectLst/>
                          <a:latin typeface="+mn-ea"/>
                          <a:ea typeface="+mn-ea"/>
                        </a:rPr>
                        <a:t>过风量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929" marR="3929" marT="3929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27421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>
                          <a:effectLst/>
                          <a:latin typeface="+mn-ea"/>
                          <a:ea typeface="+mn-ea"/>
                        </a:rPr>
                        <a:t>变速箱油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929" marR="3929" marT="3929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>
                          <a:effectLst/>
                          <a:latin typeface="+mn-ea"/>
                          <a:ea typeface="+mn-ea"/>
                        </a:rPr>
                        <a:t>出口温度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929" marR="3929" marT="3929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27421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>
                          <a:effectLst/>
                          <a:latin typeface="+mn-ea"/>
                          <a:ea typeface="+mn-ea"/>
                        </a:rPr>
                        <a:t>防冻液比重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929" marR="3929" marT="3929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rowSpan="7"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 dirty="0">
                          <a:effectLst/>
                          <a:latin typeface="+mn-ea"/>
                          <a:ea typeface="+mn-ea"/>
                        </a:rPr>
                        <a:t>全车             灯光                 检查</a:t>
                      </a:r>
                      <a:endParaRPr lang="zh-CN" alt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929" marR="3929" marT="3929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>
                          <a:effectLst/>
                          <a:latin typeface="+mn-ea"/>
                          <a:ea typeface="+mn-ea"/>
                        </a:rPr>
                        <a:t>示宽灯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929" marR="3929" marT="3929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27421">
                <a:tc rowSpan="10"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>
                          <a:effectLst/>
                          <a:latin typeface="+mn-ea"/>
                          <a:ea typeface="+mn-ea"/>
                        </a:rPr>
                        <a:t>轮胎               检测</a:t>
                      </a:r>
                      <a:endParaRPr lang="zh-CN" altLang="en-US" sz="900" b="1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929" marR="3929" marT="3929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>
                          <a:effectLst/>
                          <a:latin typeface="+mn-ea"/>
                          <a:ea typeface="+mn-ea"/>
                        </a:rPr>
                        <a:t>前右胎性能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929" marR="3929" marT="3929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>
                          <a:effectLst/>
                          <a:latin typeface="+mn-ea"/>
                          <a:ea typeface="+mn-ea"/>
                        </a:rPr>
                        <a:t>近光灯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929" marR="3929" marT="3929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27421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>
                          <a:effectLst/>
                          <a:latin typeface="+mn-ea"/>
                          <a:ea typeface="+mn-ea"/>
                        </a:rPr>
                        <a:t>前右胎胎压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929" marR="3929" marT="3929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>
                          <a:effectLst/>
                          <a:latin typeface="+mn-ea"/>
                          <a:ea typeface="+mn-ea"/>
                        </a:rPr>
                        <a:t>远光灯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929" marR="3929" marT="3929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27421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>
                          <a:effectLst/>
                          <a:latin typeface="+mn-ea"/>
                          <a:ea typeface="+mn-ea"/>
                        </a:rPr>
                        <a:t>前左胎性能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929" marR="3929" marT="3929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>
                          <a:effectLst/>
                          <a:latin typeface="+mn-ea"/>
                          <a:ea typeface="+mn-ea"/>
                        </a:rPr>
                        <a:t>转向灯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929" marR="3929" marT="3929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27421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>
                          <a:effectLst/>
                          <a:latin typeface="+mn-ea"/>
                          <a:ea typeface="+mn-ea"/>
                        </a:rPr>
                        <a:t>前左胎胎压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929" marR="3929" marT="3929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>
                          <a:effectLst/>
                          <a:latin typeface="+mn-ea"/>
                          <a:ea typeface="+mn-ea"/>
                        </a:rPr>
                        <a:t>雾灯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929" marR="3929" marT="3929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27421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>
                          <a:effectLst/>
                          <a:latin typeface="+mn-ea"/>
                          <a:ea typeface="+mn-ea"/>
                        </a:rPr>
                        <a:t>后右胎性能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929" marR="3929" marT="3929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>
                          <a:effectLst/>
                          <a:latin typeface="+mn-ea"/>
                          <a:ea typeface="+mn-ea"/>
                        </a:rPr>
                        <a:t>刹车灯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929" marR="3929" marT="3929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27421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>
                          <a:effectLst/>
                          <a:latin typeface="+mn-ea"/>
                          <a:ea typeface="+mn-ea"/>
                        </a:rPr>
                        <a:t>后右胎胎压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929" marR="3929" marT="3929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>
                          <a:effectLst/>
                          <a:latin typeface="+mn-ea"/>
                          <a:ea typeface="+mn-ea"/>
                        </a:rPr>
                        <a:t>倒车灯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929" marR="3929" marT="3929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27421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>
                          <a:effectLst/>
                          <a:latin typeface="+mn-ea"/>
                          <a:ea typeface="+mn-ea"/>
                        </a:rPr>
                        <a:t>后左胎性能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929" marR="3929" marT="3929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>
                          <a:effectLst/>
                          <a:latin typeface="+mn-ea"/>
                          <a:ea typeface="+mn-ea"/>
                        </a:rPr>
                        <a:t>雨刷                   检测</a:t>
                      </a:r>
                      <a:endParaRPr lang="zh-CN" altLang="en-US" sz="900" b="1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929" marR="3929" marT="3929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>
                          <a:effectLst/>
                          <a:latin typeface="+mn-ea"/>
                          <a:ea typeface="+mn-ea"/>
                        </a:rPr>
                        <a:t>雨刷片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929" marR="3929" marT="3929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27421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>
                          <a:effectLst/>
                          <a:latin typeface="+mn-ea"/>
                          <a:ea typeface="+mn-ea"/>
                        </a:rPr>
                        <a:t>后左胎胎压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929" marR="3929" marT="3929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>
                          <a:effectLst/>
                          <a:latin typeface="+mn-ea"/>
                          <a:ea typeface="+mn-ea"/>
                        </a:rPr>
                        <a:t>雨刷胶条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929" marR="3929" marT="3929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27421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>
                          <a:effectLst/>
                          <a:latin typeface="+mn-ea"/>
                          <a:ea typeface="+mn-ea"/>
                        </a:rPr>
                        <a:t>备胎胎压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929" marR="3929" marT="3929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>
                          <a:effectLst/>
                          <a:latin typeface="+mn-ea"/>
                          <a:ea typeface="+mn-ea"/>
                        </a:rPr>
                        <a:t>雨刷功能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929" marR="3929" marT="3929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6461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u="none" strike="noStrike">
                          <a:effectLst/>
                          <a:latin typeface="+mn-ea"/>
                          <a:ea typeface="+mn-ea"/>
                        </a:rPr>
                        <a:t>5</a:t>
                      </a:r>
                      <a:r>
                        <a:rPr lang="zh-CN" altLang="en-US" sz="900" u="none" strike="noStrike">
                          <a:effectLst/>
                          <a:latin typeface="+mn-ea"/>
                          <a:ea typeface="+mn-ea"/>
                        </a:rPr>
                        <a:t>胎充气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929" marR="3929" marT="3929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>
                          <a:effectLst/>
                          <a:latin typeface="+mn-ea"/>
                          <a:ea typeface="+mn-ea"/>
                        </a:rPr>
                        <a:t>喷水嘴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929" marR="3929" marT="3929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6461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>
                          <a:effectLst/>
                          <a:latin typeface="+mn-ea"/>
                          <a:ea typeface="+mn-ea"/>
                        </a:rPr>
                        <a:t>超值小养护</a:t>
                      </a:r>
                      <a:endParaRPr lang="zh-CN" altLang="en-US" sz="900" b="1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929" marR="3929" marT="3929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altLang="zh-CN" sz="900" u="none" strike="noStrike">
                          <a:effectLst/>
                          <a:latin typeface="+mn-ea"/>
                          <a:ea typeface="+mn-ea"/>
                        </a:rPr>
                        <a:t>4</a:t>
                      </a:r>
                      <a:r>
                        <a:rPr lang="zh-CN" altLang="en-US" sz="900" u="none" strike="noStrike">
                          <a:effectLst/>
                          <a:latin typeface="+mn-ea"/>
                          <a:ea typeface="+mn-ea"/>
                        </a:rPr>
                        <a:t>轮螺丝紧固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929" marR="3929" marT="3929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251243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 dirty="0">
                          <a:effectLst/>
                          <a:latin typeface="+mn-ea"/>
                          <a:ea typeface="+mn-ea"/>
                        </a:rPr>
                        <a:t>电瓶桩头德式养护</a:t>
                      </a:r>
                      <a:endParaRPr lang="zh-CN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929" marR="3929" marT="3929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9345458"/>
              </p:ext>
            </p:extLst>
          </p:nvPr>
        </p:nvGraphicFramePr>
        <p:xfrm>
          <a:off x="6156176" y="985291"/>
          <a:ext cx="2459908" cy="398913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14977"/>
                <a:gridCol w="764809"/>
                <a:gridCol w="465145"/>
                <a:gridCol w="614977"/>
              </a:tblGrid>
              <a:tr h="431945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 dirty="0">
                          <a:effectLst/>
                          <a:latin typeface="+mn-ea"/>
                          <a:ea typeface="+mn-ea"/>
                        </a:rPr>
                        <a:t>空调              系统                清洁</a:t>
                      </a:r>
                      <a:endParaRPr lang="zh-CN" alt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900" u="none" strike="noStrike" dirty="0">
                          <a:effectLst/>
                          <a:latin typeface="+mn-ea"/>
                          <a:ea typeface="+mn-ea"/>
                        </a:rPr>
                        <a:t>空调系统采风口</a:t>
                      </a:r>
                      <a:endParaRPr lang="zh-CN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 dirty="0">
                          <a:effectLst/>
                          <a:latin typeface="+mn-ea"/>
                          <a:ea typeface="+mn-ea"/>
                        </a:rPr>
                        <a:t>发动机舱清洗</a:t>
                      </a:r>
                      <a:endParaRPr lang="zh-CN" alt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l" fontAlgn="ctr"/>
                      <a:r>
                        <a:rPr lang="zh-CN" altLang="en-US" sz="900" u="none" strike="noStrike" dirty="0">
                          <a:effectLst/>
                          <a:latin typeface="+mn-ea"/>
                          <a:ea typeface="+mn-ea"/>
                        </a:rPr>
                        <a:t>发动机舱内，可以看到的外观，包含橡胶件儿的防护、清洁、养护等环节</a:t>
                      </a:r>
                      <a:endParaRPr lang="zh-CN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431945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900" u="none" strike="noStrike">
                          <a:effectLst/>
                          <a:latin typeface="+mn-ea"/>
                          <a:ea typeface="+mn-ea"/>
                        </a:rPr>
                        <a:t>拆装空调滤芯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431945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900" u="none" strike="noStrike">
                          <a:effectLst/>
                          <a:latin typeface="+mn-ea"/>
                          <a:ea typeface="+mn-ea"/>
                        </a:rPr>
                        <a:t>清洁原车空调滤芯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431945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900" u="none" strike="noStrike">
                          <a:effectLst/>
                          <a:latin typeface="+mn-ea"/>
                          <a:ea typeface="+mn-ea"/>
                        </a:rPr>
                        <a:t>更换空调滤芯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431945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900" u="none" strike="noStrike">
                          <a:effectLst/>
                          <a:latin typeface="+mn-ea"/>
                          <a:ea typeface="+mn-ea"/>
                        </a:rPr>
                        <a:t>清洗空调滤芯的风道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1829414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 dirty="0">
                          <a:effectLst/>
                          <a:latin typeface="+mn-ea"/>
                          <a:ea typeface="+mn-ea"/>
                        </a:rPr>
                        <a:t>更换                防霾膜</a:t>
                      </a:r>
                      <a:endParaRPr lang="zh-CN" alt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 fontAlgn="ctr"/>
                      <a:r>
                        <a:rPr lang="zh-CN" altLang="en-US" sz="900" u="none" strike="noStrike" dirty="0">
                          <a:effectLst/>
                          <a:latin typeface="+mn-ea"/>
                          <a:ea typeface="+mn-ea"/>
                        </a:rPr>
                        <a:t>常态下，车辆安装前后空调出风口</a:t>
                      </a:r>
                      <a:r>
                        <a:rPr lang="en-US" altLang="zh-CN" sz="900" u="none" strike="noStrike" dirty="0">
                          <a:effectLst/>
                          <a:latin typeface="+mn-ea"/>
                          <a:ea typeface="+mn-ea"/>
                        </a:rPr>
                        <a:t>PM2.5</a:t>
                      </a:r>
                      <a:r>
                        <a:rPr lang="zh-CN" altLang="en-US" sz="900" u="none" strike="noStrike" dirty="0">
                          <a:effectLst/>
                          <a:latin typeface="+mn-ea"/>
                          <a:ea typeface="+mn-ea"/>
                        </a:rPr>
                        <a:t>过滤效率达</a:t>
                      </a:r>
                      <a:r>
                        <a:rPr lang="en-US" altLang="zh-CN" sz="900" u="none" strike="noStrike" dirty="0">
                          <a:effectLst/>
                          <a:latin typeface="+mn-ea"/>
                          <a:ea typeface="+mn-ea"/>
                        </a:rPr>
                        <a:t>90%</a:t>
                      </a:r>
                      <a:r>
                        <a:rPr lang="zh-CN" altLang="en-US" sz="900" u="none" strike="noStrike" dirty="0">
                          <a:effectLst/>
                          <a:latin typeface="+mn-ea"/>
                          <a:ea typeface="+mn-ea"/>
                        </a:rPr>
                        <a:t>以上，安装后</a:t>
                      </a:r>
                      <a:r>
                        <a:rPr lang="en-US" altLang="zh-CN" sz="900" u="none" strike="noStrike" dirty="0">
                          <a:effectLst/>
                          <a:latin typeface="+mn-ea"/>
                          <a:ea typeface="+mn-ea"/>
                        </a:rPr>
                        <a:t>3</a:t>
                      </a:r>
                      <a:r>
                        <a:rPr lang="zh-CN" altLang="en-US" sz="900" u="none" strike="noStrike" dirty="0">
                          <a:effectLst/>
                          <a:latin typeface="+mn-ea"/>
                          <a:ea typeface="+mn-ea"/>
                        </a:rPr>
                        <a:t>分钟车内</a:t>
                      </a:r>
                      <a:r>
                        <a:rPr lang="en-US" altLang="zh-CN" sz="900" u="none" strike="noStrike" dirty="0">
                          <a:effectLst/>
                          <a:latin typeface="+mn-ea"/>
                          <a:ea typeface="+mn-ea"/>
                        </a:rPr>
                        <a:t>PM2.5</a:t>
                      </a:r>
                      <a:r>
                        <a:rPr lang="zh-CN" altLang="en-US" sz="900" u="none" strike="noStrike" dirty="0">
                          <a:effectLst/>
                          <a:latin typeface="+mn-ea"/>
                          <a:ea typeface="+mn-ea"/>
                        </a:rPr>
                        <a:t>降至</a:t>
                      </a:r>
                      <a:r>
                        <a:rPr lang="en-US" altLang="zh-CN" sz="900" u="none" strike="noStrike" dirty="0">
                          <a:effectLst/>
                          <a:latin typeface="+mn-ea"/>
                          <a:ea typeface="+mn-ea"/>
                        </a:rPr>
                        <a:t>10</a:t>
                      </a:r>
                      <a:r>
                        <a:rPr lang="zh-CN" altLang="en-US" sz="900" u="none" strike="noStrike" dirty="0">
                          <a:effectLst/>
                          <a:latin typeface="+mn-ea"/>
                          <a:ea typeface="+mn-ea"/>
                        </a:rPr>
                        <a:t>微克</a:t>
                      </a:r>
                      <a:r>
                        <a:rPr lang="en-US" altLang="zh-CN" sz="900" u="none" strike="noStrike" dirty="0">
                          <a:effectLst/>
                          <a:latin typeface="+mn-ea"/>
                          <a:ea typeface="+mn-ea"/>
                        </a:rPr>
                        <a:t>/</a:t>
                      </a:r>
                      <a:r>
                        <a:rPr lang="zh-CN" altLang="en-US" sz="900" u="none" strike="noStrike" dirty="0">
                          <a:effectLst/>
                          <a:latin typeface="+mn-ea"/>
                          <a:ea typeface="+mn-ea"/>
                        </a:rPr>
                        <a:t>每立方米以下，以上过滤性能取决于汽车空调系统过滤系统构造因素。（特殊车型空调换气方式不同，对于空调滤芯安装位置在驾驶室外的车辆，车内数值会略高于空调滤芯安装位置在驾驶舱内的车辆）。</a:t>
                      </a:r>
                      <a:endParaRPr lang="zh-CN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7972183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267744" y="194446"/>
            <a:ext cx="4752528" cy="835281"/>
            <a:chOff x="3347864" y="236985"/>
            <a:chExt cx="3744912" cy="403549"/>
          </a:xfrm>
        </p:grpSpPr>
        <p:sp>
          <p:nvSpPr>
            <p:cNvPr id="3" name="Rectangle 8"/>
            <p:cNvSpPr>
              <a:spLocks noChangeArrowheads="1"/>
            </p:cNvSpPr>
            <p:nvPr/>
          </p:nvSpPr>
          <p:spPr bwMode="auto">
            <a:xfrm>
              <a:off x="3463991" y="369648"/>
              <a:ext cx="3528859" cy="270886"/>
            </a:xfrm>
            <a:custGeom>
              <a:avLst/>
              <a:gdLst>
                <a:gd name="T0" fmla="*/ 0 w 3093568"/>
                <a:gd name="T1" fmla="*/ 0 h 271442"/>
                <a:gd name="T2" fmla="*/ 4024334 w 3093568"/>
                <a:gd name="T3" fmla="*/ 0 h 271442"/>
                <a:gd name="T4" fmla="*/ 4024334 w 3093568"/>
                <a:gd name="T5" fmla="*/ 271442 h 271442"/>
                <a:gd name="T6" fmla="*/ 0 w 3093568"/>
                <a:gd name="T7" fmla="*/ 271442 h 271442"/>
                <a:gd name="T8" fmla="*/ 0 w 3093568"/>
                <a:gd name="T9" fmla="*/ 0 h 2714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93568"/>
                <a:gd name="T16" fmla="*/ 0 h 271442"/>
                <a:gd name="T17" fmla="*/ 3093568 w 3093568"/>
                <a:gd name="T18" fmla="*/ 271442 h 2714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93568" h="271442">
                  <a:moveTo>
                    <a:pt x="0" y="0"/>
                  </a:moveTo>
                  <a:lnTo>
                    <a:pt x="3093568" y="0"/>
                  </a:lnTo>
                  <a:lnTo>
                    <a:pt x="3093568" y="271442"/>
                  </a:lnTo>
                  <a:cubicBezTo>
                    <a:pt x="1777407" y="81360"/>
                    <a:pt x="1788744" y="3494"/>
                    <a:pt x="0" y="27144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DDDDD">
                <a:alpha val="7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4" name="矩形 27"/>
            <p:cNvSpPr>
              <a:spLocks noChangeArrowheads="1"/>
            </p:cNvSpPr>
            <p:nvPr/>
          </p:nvSpPr>
          <p:spPr bwMode="auto">
            <a:xfrm>
              <a:off x="3347864" y="236985"/>
              <a:ext cx="3744912" cy="252783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pPr algn="ctr"/>
              <a:r>
                <a:rPr lang="zh-CN" altLang="en-US" sz="2800" dirty="0" smtClean="0">
                  <a:solidFill>
                    <a:srgbClr val="FFFFFF"/>
                  </a:solidFill>
                  <a:latin typeface="+mn-ea"/>
                  <a:ea typeface="+mn-ea"/>
                </a:rPr>
                <a:t>投保及活动详询</a:t>
              </a:r>
              <a:endParaRPr lang="zh-CN" altLang="en-US" sz="2800" dirty="0">
                <a:solidFill>
                  <a:srgbClr val="FFFFFF"/>
                </a:solidFill>
                <a:latin typeface="+mn-ea"/>
                <a:ea typeface="+mn-ea"/>
              </a:endParaRPr>
            </a:p>
          </p:txBody>
        </p:sp>
      </p:grpSp>
      <p:sp>
        <p:nvSpPr>
          <p:cNvPr id="5" name="矩形 4"/>
          <p:cNvSpPr/>
          <p:nvPr/>
        </p:nvSpPr>
        <p:spPr>
          <a:xfrm>
            <a:off x="2760501" y="841276"/>
            <a:ext cx="334578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altLang="zh-CN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1—</a:t>
            </a:r>
            <a:r>
              <a:rPr lang="zh-CN" altLang="en-U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企业专属链接</a:t>
            </a:r>
            <a:endParaRPr lang="zh-CN" altLang="en-US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矩形 5"/>
          <p:cNvSpPr/>
          <p:nvPr/>
        </p:nvSpPr>
        <p:spPr>
          <a:xfrm>
            <a:off x="2586283" y="1633364"/>
            <a:ext cx="394851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altLang="zh-CN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2— </a:t>
            </a:r>
            <a:r>
              <a:rPr lang="en-US" altLang="zh-CN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4008000000</a:t>
            </a:r>
            <a:r>
              <a:rPr lang="zh-CN" altLang="en-U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转</a:t>
            </a:r>
            <a:r>
              <a:rPr lang="en-US" altLang="zh-CN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5</a:t>
            </a:r>
            <a:endParaRPr lang="zh-CN" altLang="en-US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755576" y="2571752"/>
            <a:ext cx="7669254" cy="2734020"/>
            <a:chOff x="-910" y="2417416"/>
            <a:chExt cx="7669254" cy="2734020"/>
          </a:xfrm>
        </p:grpSpPr>
        <p:cxnSp>
          <p:nvCxnSpPr>
            <p:cNvPr id="8" name="直接连接符 2"/>
            <p:cNvCxnSpPr>
              <a:cxnSpLocks noChangeShapeType="1"/>
            </p:cNvCxnSpPr>
            <p:nvPr/>
          </p:nvCxnSpPr>
          <p:spPr bwMode="auto">
            <a:xfrm flipV="1">
              <a:off x="1404938" y="2489151"/>
              <a:ext cx="5903912" cy="2365375"/>
            </a:xfrm>
            <a:prstGeom prst="line">
              <a:avLst/>
            </a:prstGeom>
            <a:noFill/>
            <a:ln w="9525" cmpd="sng">
              <a:solidFill>
                <a:srgbClr val="808080"/>
              </a:solidFill>
              <a:round/>
              <a:headEnd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15" name="组合 14"/>
            <p:cNvGrpSpPr/>
            <p:nvPr/>
          </p:nvGrpSpPr>
          <p:grpSpPr>
            <a:xfrm>
              <a:off x="-910" y="2417416"/>
              <a:ext cx="7669254" cy="2734020"/>
              <a:chOff x="-910" y="2417416"/>
              <a:chExt cx="7669254" cy="2734020"/>
            </a:xfrm>
          </p:grpSpPr>
          <p:sp>
            <p:nvSpPr>
              <p:cNvPr id="9" name="矩形 16"/>
              <p:cNvSpPr>
                <a:spLocks noChangeArrowheads="1"/>
              </p:cNvSpPr>
              <p:nvPr/>
            </p:nvSpPr>
            <p:spPr bwMode="auto">
              <a:xfrm>
                <a:off x="683568" y="2417416"/>
                <a:ext cx="6984776" cy="21698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1600" dirty="0" smtClean="0">
                    <a:solidFill>
                      <a:srgbClr val="0070C0"/>
                    </a:solidFill>
                    <a:latin typeface="Franklin Gothic Medium" pitchFamily="34" charset="0"/>
                    <a:ea typeface="微软雅黑" pitchFamily="34" charset="-122"/>
                  </a:rPr>
                  <a:t>                                                                          </a:t>
                </a:r>
                <a:r>
                  <a:rPr lang="zh-CN" altLang="en-US" dirty="0" smtClean="0">
                    <a:solidFill>
                      <a:srgbClr val="0070C0"/>
                    </a:solidFill>
                    <a:latin typeface="Franklin Gothic Medium" pitchFamily="34" charset="0"/>
                    <a:ea typeface="微软雅黑" pitchFamily="34" charset="-122"/>
                  </a:rPr>
                  <a:t>点</a:t>
                </a:r>
                <a:r>
                  <a:rPr lang="zh-CN" altLang="en-US" sz="1400" dirty="0" smtClean="0">
                    <a:latin typeface="Franklin Gothic Medium" pitchFamily="34" charset="0"/>
                    <a:ea typeface="微软雅黑" pitchFamily="34" charset="-122"/>
                  </a:rPr>
                  <a:t>击“企业专属链接”</a:t>
                </a:r>
              </a:p>
              <a:p>
                <a:pPr>
                  <a:lnSpc>
                    <a:spcPct val="150000"/>
                  </a:lnSpc>
                </a:pPr>
                <a:r>
                  <a:rPr lang="zh-CN" altLang="en-US" sz="1600" dirty="0" smtClean="0">
                    <a:latin typeface="Franklin Gothic Medium" pitchFamily="34" charset="0"/>
                    <a:ea typeface="微软雅黑" pitchFamily="34" charset="-122"/>
                  </a:rPr>
                  <a:t>                                                             </a:t>
                </a:r>
                <a:r>
                  <a:rPr lang="zh-CN" altLang="en-US" sz="1400" dirty="0" smtClean="0">
                    <a:latin typeface="Franklin Gothic Medium" pitchFamily="34" charset="0"/>
                    <a:ea typeface="微软雅黑" pitchFamily="34" charset="-122"/>
                  </a:rPr>
                  <a:t>在线自主</a:t>
                </a:r>
                <a:r>
                  <a:rPr lang="en-US" altLang="zh-CN" dirty="0">
                    <a:solidFill>
                      <a:srgbClr val="0070C0"/>
                    </a:solidFill>
                    <a:latin typeface="Franklin Gothic Medium" pitchFamily="34" charset="0"/>
                    <a:ea typeface="微软雅黑" pitchFamily="34" charset="-122"/>
                  </a:rPr>
                  <a:t>DIY</a:t>
                </a:r>
                <a:r>
                  <a:rPr lang="zh-CN" altLang="en-US" sz="1400" dirty="0" smtClean="0">
                    <a:latin typeface="Franklin Gothic Medium" pitchFamily="34" charset="0"/>
                    <a:ea typeface="微软雅黑" pitchFamily="34" charset="-122"/>
                  </a:rPr>
                  <a:t>险种</a:t>
                </a:r>
              </a:p>
              <a:p>
                <a:pPr>
                  <a:lnSpc>
                    <a:spcPct val="150000"/>
                  </a:lnSpc>
                </a:pPr>
                <a:r>
                  <a:rPr lang="zh-CN" altLang="en-US" sz="1600" dirty="0" smtClean="0">
                    <a:latin typeface="Franklin Gothic Medium" pitchFamily="34" charset="0"/>
                    <a:ea typeface="微软雅黑" pitchFamily="34" charset="-122"/>
                  </a:rPr>
                  <a:t>                                     </a:t>
                </a:r>
                <a:r>
                  <a:rPr lang="zh-CN" altLang="en-US" sz="1400" dirty="0" smtClean="0">
                    <a:latin typeface="Franklin Gothic Medium" pitchFamily="34" charset="0"/>
                    <a:ea typeface="微软雅黑" pitchFamily="34" charset="-122"/>
                  </a:rPr>
                  <a:t> 体验网上</a:t>
                </a:r>
                <a:r>
                  <a:rPr lang="zh-CN" altLang="en-US" dirty="0">
                    <a:solidFill>
                      <a:srgbClr val="0070C0"/>
                    </a:solidFill>
                    <a:latin typeface="Franklin Gothic Medium" pitchFamily="34" charset="0"/>
                    <a:ea typeface="微软雅黑" pitchFamily="34" charset="-122"/>
                  </a:rPr>
                  <a:t>快</a:t>
                </a:r>
                <a:r>
                  <a:rPr lang="zh-CN" altLang="en-US" sz="1400" dirty="0" smtClean="0">
                    <a:latin typeface="Franklin Gothic Medium" pitchFamily="34" charset="0"/>
                    <a:ea typeface="微软雅黑" pitchFamily="34" charset="-122"/>
                  </a:rPr>
                  <a:t>速报价</a:t>
                </a:r>
              </a:p>
              <a:p>
                <a:pPr>
                  <a:lnSpc>
                    <a:spcPct val="150000"/>
                  </a:lnSpc>
                </a:pPr>
                <a:r>
                  <a:rPr lang="zh-CN" altLang="en-US" sz="1600" dirty="0" smtClean="0">
                    <a:latin typeface="Franklin Gothic Medium" pitchFamily="34" charset="0"/>
                    <a:ea typeface="微软雅黑" pitchFamily="34" charset="-122"/>
                  </a:rPr>
                  <a:t>                  </a:t>
                </a:r>
                <a:r>
                  <a:rPr lang="zh-CN" altLang="en-US" sz="1400" dirty="0" smtClean="0">
                    <a:latin typeface="Franklin Gothic Medium" pitchFamily="34" charset="0"/>
                    <a:ea typeface="微软雅黑" pitchFamily="34" charset="-122"/>
                  </a:rPr>
                  <a:t> 轻松实现</a:t>
                </a:r>
                <a:r>
                  <a:rPr lang="zh-CN" altLang="en-US" dirty="0">
                    <a:solidFill>
                      <a:srgbClr val="0070C0"/>
                    </a:solidFill>
                    <a:latin typeface="Franklin Gothic Medium" pitchFamily="34" charset="0"/>
                    <a:ea typeface="微软雅黑" pitchFamily="34" charset="-122"/>
                  </a:rPr>
                  <a:t>线上</a:t>
                </a:r>
                <a:r>
                  <a:rPr lang="zh-CN" altLang="en-US" sz="1400" dirty="0" smtClean="0">
                    <a:latin typeface="Franklin Gothic Medium" pitchFamily="34" charset="0"/>
                    <a:ea typeface="微软雅黑" pitchFamily="34" charset="-122"/>
                  </a:rPr>
                  <a:t>支付</a:t>
                </a:r>
              </a:p>
              <a:p>
                <a:pPr>
                  <a:lnSpc>
                    <a:spcPct val="150000"/>
                  </a:lnSpc>
                </a:pPr>
                <a:r>
                  <a:rPr lang="zh-CN" altLang="en-US" sz="1400" dirty="0" smtClean="0">
                    <a:latin typeface="Franklin Gothic Medium" pitchFamily="34" charset="0"/>
                    <a:ea typeface="微软雅黑" pitchFamily="34" charset="-122"/>
                  </a:rPr>
                  <a:t>享受保单</a:t>
                </a:r>
                <a:r>
                  <a:rPr lang="zh-CN" altLang="en-US" dirty="0">
                    <a:solidFill>
                      <a:srgbClr val="0070C0"/>
                    </a:solidFill>
                    <a:latin typeface="Franklin Gothic Medium" pitchFamily="34" charset="0"/>
                    <a:ea typeface="微软雅黑" pitchFamily="34" charset="-122"/>
                  </a:rPr>
                  <a:t>免费</a:t>
                </a:r>
                <a:r>
                  <a:rPr lang="zh-CN" altLang="en-US" sz="1400" dirty="0" smtClean="0">
                    <a:latin typeface="Franklin Gothic Medium" pitchFamily="34" charset="0"/>
                    <a:ea typeface="微软雅黑" pitchFamily="34" charset="-122"/>
                  </a:rPr>
                  <a:t>配送</a:t>
                </a:r>
              </a:p>
            </p:txBody>
          </p:sp>
          <p:sp>
            <p:nvSpPr>
              <p:cNvPr id="10" name="矩形 9"/>
              <p:cNvSpPr/>
              <p:nvPr/>
            </p:nvSpPr>
            <p:spPr>
              <a:xfrm>
                <a:off x="1979712" y="3480693"/>
                <a:ext cx="3888432" cy="115416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1400" dirty="0" smtClean="0">
                    <a:latin typeface="Franklin Gothic Medium" pitchFamily="34" charset="0"/>
                    <a:ea typeface="微软雅黑" pitchFamily="34" charset="-122"/>
                  </a:rPr>
                  <a:t>                                                         </a:t>
                </a:r>
              </a:p>
              <a:p>
                <a:pPr>
                  <a:lnSpc>
                    <a:spcPct val="150000"/>
                  </a:lnSpc>
                </a:pPr>
                <a:r>
                  <a:rPr lang="zh-CN" altLang="en-US" sz="1400" dirty="0" smtClean="0">
                    <a:latin typeface="Franklin Gothic Medium" pitchFamily="34" charset="0"/>
                    <a:ea typeface="微软雅黑" pitchFamily="34" charset="-122"/>
                  </a:rPr>
                  <a:t>                                       </a:t>
                </a:r>
                <a:r>
                  <a:rPr lang="en-US" altLang="zh-CN" sz="1400" dirty="0" smtClean="0">
                    <a:latin typeface="Franklin Gothic Medium" pitchFamily="34" charset="0"/>
                    <a:ea typeface="微软雅黑" pitchFamily="34" charset="-122"/>
                  </a:rPr>
                  <a:t> </a:t>
                </a:r>
                <a:r>
                  <a:rPr lang="zh-CN" altLang="en-US" sz="1400" dirty="0" smtClean="0">
                    <a:latin typeface="Franklin Gothic Medium" pitchFamily="34" charset="0"/>
                    <a:ea typeface="微软雅黑" pitchFamily="34" charset="-122"/>
                  </a:rPr>
                  <a:t>储</a:t>
                </a:r>
                <a:r>
                  <a:rPr lang="zh-CN" altLang="en-US" sz="1400" dirty="0">
                    <a:latin typeface="Franklin Gothic Medium" pitchFamily="34" charset="0"/>
                    <a:ea typeface="微软雅黑" pitchFamily="34" charset="-122"/>
                  </a:rPr>
                  <a:t>迎迎、韩彤</a:t>
                </a:r>
                <a:r>
                  <a:rPr lang="zh-CN" altLang="en-US" sz="1400" dirty="0" smtClean="0">
                    <a:latin typeface="Franklin Gothic Medium" pitchFamily="34" charset="0"/>
                    <a:ea typeface="微软雅黑" pitchFamily="34" charset="-122"/>
                  </a:rPr>
                  <a:t>彤     </a:t>
                </a:r>
                <a:endParaRPr lang="en-US" altLang="zh-CN" sz="1400" dirty="0" smtClean="0">
                  <a:latin typeface="Franklin Gothic Medium" pitchFamily="34" charset="0"/>
                  <a:ea typeface="微软雅黑" pitchFamily="34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altLang="zh-CN" sz="1400" dirty="0">
                    <a:solidFill>
                      <a:srgbClr val="0070C0"/>
                    </a:solidFill>
                    <a:latin typeface="Franklin Gothic Medium" pitchFamily="34" charset="0"/>
                    <a:ea typeface="微软雅黑" pitchFamily="34" charset="-122"/>
                  </a:rPr>
                  <a:t> </a:t>
                </a:r>
                <a:r>
                  <a:rPr lang="en-US" altLang="zh-CN" sz="1400" dirty="0" smtClean="0">
                    <a:solidFill>
                      <a:srgbClr val="0070C0"/>
                    </a:solidFill>
                    <a:latin typeface="Franklin Gothic Medium" pitchFamily="34" charset="0"/>
                    <a:ea typeface="微软雅黑" pitchFamily="34" charset="-122"/>
                  </a:rPr>
                  <a:t>                </a:t>
                </a:r>
                <a:r>
                  <a:rPr lang="en-US" altLang="zh-CN" dirty="0" smtClean="0">
                    <a:solidFill>
                      <a:srgbClr val="0070C0"/>
                    </a:solidFill>
                    <a:latin typeface="Franklin Gothic Medium" pitchFamily="34" charset="0"/>
                    <a:ea typeface="微软雅黑" pitchFamily="34" charset="-122"/>
                  </a:rPr>
                  <a:t>4008000000</a:t>
                </a:r>
                <a:r>
                  <a:rPr lang="zh-CN" altLang="en-US" dirty="0">
                    <a:solidFill>
                      <a:srgbClr val="0070C0"/>
                    </a:solidFill>
                    <a:latin typeface="Franklin Gothic Medium" pitchFamily="34" charset="0"/>
                    <a:ea typeface="微软雅黑" pitchFamily="34" charset="-122"/>
                  </a:rPr>
                  <a:t>转</a:t>
                </a:r>
                <a:r>
                  <a:rPr lang="en-US" altLang="zh-CN" dirty="0">
                    <a:solidFill>
                      <a:srgbClr val="0070C0"/>
                    </a:solidFill>
                    <a:latin typeface="Franklin Gothic Medium" pitchFamily="34" charset="0"/>
                    <a:ea typeface="微软雅黑" pitchFamily="34" charset="-122"/>
                  </a:rPr>
                  <a:t>5</a:t>
                </a:r>
                <a:endParaRPr lang="zh-CN" altLang="en-US" dirty="0">
                  <a:solidFill>
                    <a:srgbClr val="0070C0"/>
                  </a:solidFill>
                  <a:latin typeface="Franklin Gothic Medium" pitchFamily="34" charset="0"/>
                  <a:ea typeface="微软雅黑" pitchFamily="34" charset="-122"/>
                </a:endParaRPr>
              </a:p>
            </p:txBody>
          </p:sp>
          <p:grpSp>
            <p:nvGrpSpPr>
              <p:cNvPr id="14" name="组合 13"/>
              <p:cNvGrpSpPr/>
              <p:nvPr/>
            </p:nvGrpSpPr>
            <p:grpSpPr>
              <a:xfrm>
                <a:off x="-910" y="4557616"/>
                <a:ext cx="1388083" cy="593820"/>
                <a:chOff x="16856" y="3559824"/>
                <a:chExt cx="1388083" cy="593820"/>
              </a:xfrm>
            </p:grpSpPr>
            <p:sp>
              <p:nvSpPr>
                <p:cNvPr id="11" name="矩形 10"/>
                <p:cNvSpPr/>
                <p:nvPr/>
              </p:nvSpPr>
              <p:spPr>
                <a:xfrm>
                  <a:off x="69756" y="3559824"/>
                  <a:ext cx="1261884" cy="30777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zh-CN" altLang="en-US" sz="1400" b="1" dirty="0" smtClean="0">
                      <a:solidFill>
                        <a:srgbClr val="00B050"/>
                      </a:solidFill>
                      <a:latin typeface="+mn-ea"/>
                      <a:ea typeface="+mn-ea"/>
                    </a:rPr>
                    <a:t>登陆专属链接</a:t>
                  </a:r>
                  <a:endParaRPr lang="zh-CN" altLang="en-US" sz="1400" b="1" dirty="0">
                    <a:solidFill>
                      <a:srgbClr val="00B050"/>
                    </a:solidFill>
                    <a:latin typeface="+mn-ea"/>
                    <a:ea typeface="+mn-ea"/>
                  </a:endParaRPr>
                </a:p>
              </p:txBody>
            </p:sp>
            <p:sp>
              <p:nvSpPr>
                <p:cNvPr id="12" name="矩形 11"/>
                <p:cNvSpPr/>
                <p:nvPr/>
              </p:nvSpPr>
              <p:spPr>
                <a:xfrm>
                  <a:off x="16856" y="3845867"/>
                  <a:ext cx="1314784" cy="30777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zh-CN" altLang="en-US" sz="1400" b="1" dirty="0" smtClean="0">
                      <a:solidFill>
                        <a:srgbClr val="00B0F0"/>
                      </a:solidFill>
                      <a:latin typeface="+mn-ea"/>
                      <a:ea typeface="+mn-ea"/>
                    </a:rPr>
                    <a:t> 致电企业专线</a:t>
                  </a:r>
                  <a:endParaRPr lang="zh-CN" altLang="en-US" sz="1400" b="1" dirty="0">
                    <a:solidFill>
                      <a:srgbClr val="00B0F0"/>
                    </a:solidFill>
                    <a:latin typeface="+mn-ea"/>
                    <a:ea typeface="+mn-ea"/>
                  </a:endParaRPr>
                </a:p>
              </p:txBody>
            </p:sp>
            <p:cxnSp>
              <p:nvCxnSpPr>
                <p:cNvPr id="13" name="直接连接符 25"/>
                <p:cNvCxnSpPr>
                  <a:cxnSpLocks noChangeShapeType="1"/>
                </p:cNvCxnSpPr>
                <p:nvPr/>
              </p:nvCxnSpPr>
              <p:spPr bwMode="auto">
                <a:xfrm flipH="1">
                  <a:off x="35496" y="3854450"/>
                  <a:ext cx="1369443" cy="0"/>
                </a:xfrm>
                <a:prstGeom prst="line">
                  <a:avLst/>
                </a:prstGeom>
                <a:noFill/>
                <a:ln w="6350" cmpd="sng">
                  <a:solidFill>
                    <a:srgbClr val="808080"/>
                  </a:solidFill>
                  <a:round/>
                  <a:headEnd type="oval" w="med" len="med"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</p:grpSp>
      <p:grpSp>
        <p:nvGrpSpPr>
          <p:cNvPr id="17" name="组合 16"/>
          <p:cNvGrpSpPr/>
          <p:nvPr/>
        </p:nvGrpSpPr>
        <p:grpSpPr>
          <a:xfrm>
            <a:off x="95312" y="49188"/>
            <a:ext cx="2087835" cy="1967809"/>
            <a:chOff x="1116013" y="1128713"/>
            <a:chExt cx="2591891" cy="3369206"/>
          </a:xfrm>
        </p:grpSpPr>
        <p:sp>
          <p:nvSpPr>
            <p:cNvPr id="18" name="TextBox 19"/>
            <p:cNvSpPr txBox="1">
              <a:spLocks noChangeArrowheads="1"/>
            </p:cNvSpPr>
            <p:nvPr/>
          </p:nvSpPr>
          <p:spPr bwMode="auto">
            <a:xfrm>
              <a:off x="2046287" y="3090863"/>
              <a:ext cx="1661617" cy="685053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/>
              <a:r>
                <a:rPr lang="zh-CN" altLang="en-US" sz="2000" dirty="0">
                  <a:solidFill>
                    <a:srgbClr val="FFFFFF"/>
                  </a:solidFill>
                  <a:latin typeface="+mn-ea"/>
                  <a:ea typeface="+mn-ea"/>
                </a:rPr>
                <a:t>投</a:t>
              </a:r>
              <a:r>
                <a:rPr lang="zh-CN" altLang="en-US" sz="2000" dirty="0" smtClean="0">
                  <a:solidFill>
                    <a:srgbClr val="FFFFFF"/>
                  </a:solidFill>
                  <a:latin typeface="+mn-ea"/>
                  <a:ea typeface="+mn-ea"/>
                </a:rPr>
                <a:t>保服务</a:t>
              </a:r>
              <a:endParaRPr lang="zh-CN" altLang="en-US" sz="2000" dirty="0">
                <a:solidFill>
                  <a:srgbClr val="FFFFFF"/>
                </a:solidFill>
                <a:latin typeface="+mn-ea"/>
                <a:ea typeface="+mn-ea"/>
              </a:endParaRPr>
            </a:p>
          </p:txBody>
        </p:sp>
        <p:cxnSp>
          <p:nvCxnSpPr>
            <p:cNvPr id="19" name="直接连接符 3"/>
            <p:cNvCxnSpPr>
              <a:cxnSpLocks noChangeShapeType="1"/>
            </p:cNvCxnSpPr>
            <p:nvPr/>
          </p:nvCxnSpPr>
          <p:spPr bwMode="auto">
            <a:xfrm>
              <a:off x="1863725" y="2195513"/>
              <a:ext cx="0" cy="1792287"/>
            </a:xfrm>
            <a:prstGeom prst="line">
              <a:avLst/>
            </a:prstGeom>
            <a:noFill/>
            <a:ln w="3175" cmpd="sng">
              <a:solidFill>
                <a:srgbClr val="DDDDD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" name="直接连接符 5"/>
            <p:cNvCxnSpPr>
              <a:cxnSpLocks noChangeShapeType="1"/>
            </p:cNvCxnSpPr>
            <p:nvPr/>
          </p:nvCxnSpPr>
          <p:spPr bwMode="auto">
            <a:xfrm>
              <a:off x="1116013" y="2943225"/>
              <a:ext cx="2382837" cy="0"/>
            </a:xfrm>
            <a:prstGeom prst="line">
              <a:avLst/>
            </a:prstGeom>
            <a:noFill/>
            <a:ln w="3175" cmpd="sng">
              <a:solidFill>
                <a:srgbClr val="DDDDD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1" name="TextBox 8"/>
            <p:cNvSpPr txBox="1">
              <a:spLocks noChangeArrowheads="1"/>
            </p:cNvSpPr>
            <p:nvPr/>
          </p:nvSpPr>
          <p:spPr bwMode="auto">
            <a:xfrm>
              <a:off x="1116013" y="3865563"/>
              <a:ext cx="1220787" cy="6323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en-US">
                  <a:solidFill>
                    <a:srgbClr val="0070C0"/>
                  </a:solidFill>
                  <a:latin typeface="+mn-ea"/>
                  <a:ea typeface="+mn-ea"/>
                </a:rPr>
                <a:t>&gt;&gt;&gt;</a:t>
              </a:r>
              <a:endParaRPr lang="zh-CN" altLang="en-US">
                <a:solidFill>
                  <a:srgbClr val="0070C0"/>
                </a:solidFill>
                <a:latin typeface="+mn-ea"/>
                <a:ea typeface="+mn-ea"/>
              </a:endParaRPr>
            </a:p>
          </p:txBody>
        </p:sp>
        <p:sp>
          <p:nvSpPr>
            <p:cNvPr id="22" name="TextBox 1"/>
            <p:cNvSpPr txBox="1">
              <a:spLocks noChangeArrowheads="1"/>
            </p:cNvSpPr>
            <p:nvPr/>
          </p:nvSpPr>
          <p:spPr bwMode="auto">
            <a:xfrm>
              <a:off x="1116013" y="1128713"/>
              <a:ext cx="749299" cy="15808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en-US" altLang="zh-CN" sz="5400" dirty="0">
                  <a:solidFill>
                    <a:srgbClr val="969696"/>
                  </a:solidFill>
                  <a:latin typeface="+mn-ea"/>
                  <a:ea typeface="+mn-ea"/>
                </a:rPr>
                <a:t>2</a:t>
              </a:r>
              <a:endParaRPr lang="zh-CN" altLang="en-US" sz="5400" dirty="0">
                <a:solidFill>
                  <a:srgbClr val="969696"/>
                </a:solidFill>
                <a:latin typeface="+mn-ea"/>
                <a:ea typeface="+mn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0278535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组合 19"/>
          <p:cNvGrpSpPr/>
          <p:nvPr/>
        </p:nvGrpSpPr>
        <p:grpSpPr>
          <a:xfrm>
            <a:off x="3347864" y="194446"/>
            <a:ext cx="4752528" cy="835281"/>
            <a:chOff x="3347864" y="236985"/>
            <a:chExt cx="3744912" cy="403549"/>
          </a:xfrm>
        </p:grpSpPr>
        <p:sp>
          <p:nvSpPr>
            <p:cNvPr id="21" name="Rectangle 8"/>
            <p:cNvSpPr>
              <a:spLocks noChangeArrowheads="1"/>
            </p:cNvSpPr>
            <p:nvPr/>
          </p:nvSpPr>
          <p:spPr bwMode="auto">
            <a:xfrm>
              <a:off x="3463991" y="369648"/>
              <a:ext cx="3528859" cy="270886"/>
            </a:xfrm>
            <a:custGeom>
              <a:avLst/>
              <a:gdLst>
                <a:gd name="T0" fmla="*/ 0 w 3093568"/>
                <a:gd name="T1" fmla="*/ 0 h 271442"/>
                <a:gd name="T2" fmla="*/ 4024334 w 3093568"/>
                <a:gd name="T3" fmla="*/ 0 h 271442"/>
                <a:gd name="T4" fmla="*/ 4024334 w 3093568"/>
                <a:gd name="T5" fmla="*/ 271442 h 271442"/>
                <a:gd name="T6" fmla="*/ 0 w 3093568"/>
                <a:gd name="T7" fmla="*/ 271442 h 271442"/>
                <a:gd name="T8" fmla="*/ 0 w 3093568"/>
                <a:gd name="T9" fmla="*/ 0 h 2714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93568"/>
                <a:gd name="T16" fmla="*/ 0 h 271442"/>
                <a:gd name="T17" fmla="*/ 3093568 w 3093568"/>
                <a:gd name="T18" fmla="*/ 271442 h 2714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93568" h="271442">
                  <a:moveTo>
                    <a:pt x="0" y="0"/>
                  </a:moveTo>
                  <a:lnTo>
                    <a:pt x="3093568" y="0"/>
                  </a:lnTo>
                  <a:lnTo>
                    <a:pt x="3093568" y="271442"/>
                  </a:lnTo>
                  <a:cubicBezTo>
                    <a:pt x="1777407" y="81360"/>
                    <a:pt x="1788744" y="3494"/>
                    <a:pt x="0" y="27144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DDDDD">
                <a:alpha val="7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22" name="矩形 27"/>
            <p:cNvSpPr>
              <a:spLocks noChangeArrowheads="1"/>
            </p:cNvSpPr>
            <p:nvPr/>
          </p:nvSpPr>
          <p:spPr bwMode="auto">
            <a:xfrm>
              <a:off x="3347864" y="236985"/>
              <a:ext cx="3744912" cy="252783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pPr algn="ctr"/>
              <a:r>
                <a:rPr lang="zh-CN" altLang="en-US" sz="2800" dirty="0" smtClean="0">
                  <a:solidFill>
                    <a:srgbClr val="FFFFFF"/>
                  </a:solidFill>
                  <a:latin typeface="+mn-ea"/>
                  <a:ea typeface="+mn-ea"/>
                </a:rPr>
                <a:t>平安服务保障</a:t>
              </a:r>
              <a:endParaRPr lang="zh-CN" altLang="en-US" sz="2800" dirty="0">
                <a:solidFill>
                  <a:srgbClr val="FFFFFF"/>
                </a:solidFill>
                <a:latin typeface="+mn-ea"/>
                <a:ea typeface="+mn-ea"/>
              </a:endParaRPr>
            </a:p>
          </p:txBody>
        </p:sp>
      </p:grpSp>
      <p:grpSp>
        <p:nvGrpSpPr>
          <p:cNvPr id="9" name="Group 2"/>
          <p:cNvGrpSpPr>
            <a:grpSpLocks/>
          </p:cNvGrpSpPr>
          <p:nvPr/>
        </p:nvGrpSpPr>
        <p:grpSpPr bwMode="auto">
          <a:xfrm>
            <a:off x="-22225" y="4360863"/>
            <a:ext cx="9177338" cy="1587499"/>
            <a:chOff x="0" y="0"/>
            <a:chExt cx="9181274" cy="1588274"/>
          </a:xfrm>
        </p:grpSpPr>
        <p:sp>
          <p:nvSpPr>
            <p:cNvPr id="10" name="矩形 21"/>
            <p:cNvSpPr>
              <a:spLocks noChangeArrowheads="1"/>
            </p:cNvSpPr>
            <p:nvPr/>
          </p:nvSpPr>
          <p:spPr bwMode="auto">
            <a:xfrm>
              <a:off x="0" y="796186"/>
              <a:ext cx="9181274" cy="792088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pPr algn="ctr"/>
              <a:endParaRPr lang="zh-CN" altLang="en-US" sz="16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1" name="等腰三角形 23"/>
            <p:cNvSpPr>
              <a:spLocks noChangeArrowheads="1"/>
            </p:cNvSpPr>
            <p:nvPr/>
          </p:nvSpPr>
          <p:spPr bwMode="auto">
            <a:xfrm>
              <a:off x="14856" y="0"/>
              <a:ext cx="1573038" cy="811334"/>
            </a:xfrm>
            <a:prstGeom prst="triangle">
              <a:avLst>
                <a:gd name="adj" fmla="val 0"/>
              </a:avLst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pPr algn="ctr"/>
              <a:endParaRPr lang="zh-CN" altLang="en-US" sz="16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sp>
        <p:nvSpPr>
          <p:cNvPr id="12" name="TextBox 40"/>
          <p:cNvSpPr txBox="1">
            <a:spLocks noChangeArrowheads="1"/>
          </p:cNvSpPr>
          <p:nvPr/>
        </p:nvSpPr>
        <p:spPr bwMode="auto">
          <a:xfrm>
            <a:off x="3607991" y="5244537"/>
            <a:ext cx="21161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hangingPunct="1"/>
            <a:r>
              <a:rPr lang="zh-CN" altLang="en-US" sz="1400" u="sng" dirty="0" smtClean="0">
                <a:solidFill>
                  <a:schemeClr val="bg1"/>
                </a:solidFill>
                <a:latin typeface="Franklin Gothic Medium" pitchFamily="34" charset="0"/>
                <a:ea typeface="微软雅黑" pitchFamily="34" charset="-122"/>
              </a:rPr>
              <a:t>专业平安     专属为您</a:t>
            </a:r>
            <a:endParaRPr lang="zh-CN" altLang="en-US" sz="1400" u="sng" dirty="0">
              <a:solidFill>
                <a:schemeClr val="bg1"/>
              </a:solidFill>
              <a:latin typeface="Franklin Gothic Medium" pitchFamily="34" charset="0"/>
              <a:ea typeface="微软雅黑" pitchFamily="34" charset="-122"/>
            </a:endParaRPr>
          </a:p>
        </p:txBody>
      </p:sp>
      <p:sp>
        <p:nvSpPr>
          <p:cNvPr id="13" name="等腰三角形 24"/>
          <p:cNvSpPr>
            <a:spLocks noChangeArrowheads="1"/>
          </p:cNvSpPr>
          <p:nvPr/>
        </p:nvSpPr>
        <p:spPr bwMode="auto">
          <a:xfrm>
            <a:off x="4572124" y="4974431"/>
            <a:ext cx="215900" cy="187325"/>
          </a:xfrm>
          <a:prstGeom prst="triangle">
            <a:avLst>
              <a:gd name="adj" fmla="val 50000"/>
            </a:avLst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/>
            <a:endParaRPr lang="zh-CN" altLang="en-US" sz="1600" b="1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14" name="Group 33"/>
          <p:cNvGrpSpPr>
            <a:grpSpLocks/>
          </p:cNvGrpSpPr>
          <p:nvPr/>
        </p:nvGrpSpPr>
        <p:grpSpPr bwMode="auto">
          <a:xfrm>
            <a:off x="2271266" y="1253208"/>
            <a:ext cx="6693222" cy="3662368"/>
            <a:chOff x="251" y="983"/>
            <a:chExt cx="5654" cy="3165"/>
          </a:xfrm>
        </p:grpSpPr>
        <p:sp>
          <p:nvSpPr>
            <p:cNvPr id="15" name="AutoShape 3"/>
            <p:cNvSpPr>
              <a:spLocks noChangeArrowheads="1"/>
            </p:cNvSpPr>
            <p:nvPr/>
          </p:nvSpPr>
          <p:spPr bwMode="gray">
            <a:xfrm rot="-3626814">
              <a:off x="2875" y="1599"/>
              <a:ext cx="499" cy="182"/>
            </a:xfrm>
            <a:prstGeom prst="rightArrow">
              <a:avLst>
                <a:gd name="adj1" fmla="val 35167"/>
                <a:gd name="adj2" fmla="val 111029"/>
              </a:avLst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6" name="AutoShape 4"/>
            <p:cNvSpPr>
              <a:spLocks noChangeArrowheads="1"/>
            </p:cNvSpPr>
            <p:nvPr/>
          </p:nvSpPr>
          <p:spPr bwMode="gray">
            <a:xfrm rot="3465783">
              <a:off x="2907" y="2928"/>
              <a:ext cx="499" cy="182"/>
            </a:xfrm>
            <a:prstGeom prst="rightArrow">
              <a:avLst>
                <a:gd name="adj1" fmla="val 35167"/>
                <a:gd name="adj2" fmla="val 111029"/>
              </a:avLst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7" name="AutoShape 5"/>
            <p:cNvSpPr>
              <a:spLocks noChangeArrowheads="1"/>
            </p:cNvSpPr>
            <p:nvPr/>
          </p:nvSpPr>
          <p:spPr bwMode="gray">
            <a:xfrm rot="-7230978">
              <a:off x="2139" y="1613"/>
              <a:ext cx="499" cy="182"/>
            </a:xfrm>
            <a:prstGeom prst="rightArrow">
              <a:avLst>
                <a:gd name="adj1" fmla="val 35167"/>
                <a:gd name="adj2" fmla="val 111029"/>
              </a:avLst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8" name="AutoShape 6"/>
            <p:cNvSpPr>
              <a:spLocks noChangeArrowheads="1"/>
            </p:cNvSpPr>
            <p:nvPr/>
          </p:nvSpPr>
          <p:spPr bwMode="gray">
            <a:xfrm rot="7535209">
              <a:off x="2115" y="2907"/>
              <a:ext cx="499" cy="182"/>
            </a:xfrm>
            <a:prstGeom prst="rightArrow">
              <a:avLst>
                <a:gd name="adj1" fmla="val 35167"/>
                <a:gd name="adj2" fmla="val 111029"/>
              </a:avLst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9" name="AutoShape 7"/>
            <p:cNvSpPr>
              <a:spLocks noChangeArrowheads="1"/>
            </p:cNvSpPr>
            <p:nvPr/>
          </p:nvSpPr>
          <p:spPr bwMode="gray">
            <a:xfrm>
              <a:off x="3272" y="2275"/>
              <a:ext cx="499" cy="182"/>
            </a:xfrm>
            <a:prstGeom prst="rightArrow">
              <a:avLst>
                <a:gd name="adj1" fmla="val 35167"/>
                <a:gd name="adj2" fmla="val 111029"/>
              </a:avLst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3" name="AutoShape 8"/>
            <p:cNvSpPr>
              <a:spLocks noChangeArrowheads="1"/>
            </p:cNvSpPr>
            <p:nvPr/>
          </p:nvSpPr>
          <p:spPr bwMode="gray">
            <a:xfrm rot="10800000">
              <a:off x="1754" y="2271"/>
              <a:ext cx="544" cy="182"/>
            </a:xfrm>
            <a:prstGeom prst="rightArrow">
              <a:avLst>
                <a:gd name="adj1" fmla="val 35167"/>
                <a:gd name="adj2" fmla="val 121041"/>
              </a:avLst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4" name="Oval 9"/>
            <p:cNvSpPr>
              <a:spLocks noChangeArrowheads="1"/>
            </p:cNvSpPr>
            <p:nvPr/>
          </p:nvSpPr>
          <p:spPr bwMode="auto">
            <a:xfrm>
              <a:off x="1578" y="1168"/>
              <a:ext cx="2358" cy="2359"/>
            </a:xfrm>
            <a:prstGeom prst="ellipse">
              <a:avLst/>
            </a:prstGeom>
            <a:noFill/>
            <a:ln w="38100" algn="ctr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2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25" name="Text Box 10"/>
            <p:cNvSpPr txBox="1">
              <a:spLocks noChangeArrowheads="1"/>
            </p:cNvSpPr>
            <p:nvPr/>
          </p:nvSpPr>
          <p:spPr bwMode="auto">
            <a:xfrm>
              <a:off x="3542" y="983"/>
              <a:ext cx="2218" cy="5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宋体" charset="-122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宋体" charset="-122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宋体" charset="-122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宋体" charset="-122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宋体" charset="-122"/>
                </a:defRPr>
              </a:lvl9pPr>
            </a:lstStyle>
            <a:p>
              <a:r>
                <a:rPr lang="en-US" altLang="zh-CN" sz="1200" b="1" dirty="0">
                  <a:solidFill>
                    <a:srgbClr val="0070C0"/>
                  </a:solidFill>
                  <a:latin typeface="微软雅黑" pitchFamily="34" charset="-122"/>
                  <a:ea typeface="微软雅黑" pitchFamily="34" charset="-122"/>
                </a:rPr>
                <a:t>7</a:t>
              </a:r>
              <a:r>
                <a:rPr lang="zh-CN" altLang="en-US" sz="1200" b="1" dirty="0">
                  <a:solidFill>
                    <a:srgbClr val="0070C0"/>
                  </a:solidFill>
                  <a:latin typeface="微软雅黑" pitchFamily="34" charset="-122"/>
                  <a:ea typeface="微软雅黑" pitchFamily="34" charset="-122"/>
                </a:rPr>
                <a:t>天</a:t>
              </a:r>
              <a:r>
                <a:rPr lang="en-US" altLang="zh-CN" sz="1200" b="1" dirty="0">
                  <a:solidFill>
                    <a:srgbClr val="0070C0"/>
                  </a:solidFill>
                  <a:latin typeface="微软雅黑" pitchFamily="34" charset="-122"/>
                  <a:ea typeface="微软雅黑" pitchFamily="34" charset="-122"/>
                </a:rPr>
                <a:t>24</a:t>
              </a:r>
              <a:r>
                <a:rPr lang="zh-CN" altLang="en-US" sz="1200" b="1" dirty="0">
                  <a:solidFill>
                    <a:srgbClr val="0070C0"/>
                  </a:solidFill>
                  <a:latin typeface="微软雅黑" pitchFamily="34" charset="-122"/>
                  <a:ea typeface="微软雅黑" pitchFamily="34" charset="-122"/>
                </a:rPr>
                <a:t>小时免费救援服务：</a:t>
              </a:r>
              <a:endParaRPr lang="en-US" altLang="zh-CN" sz="1200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endParaRPr>
            </a:p>
            <a:p>
              <a:r>
                <a:rPr lang="en-US" altLang="zh-CN" sz="1200" b="1" dirty="0">
                  <a:solidFill>
                    <a:schemeClr val="bg1">
                      <a:lumMod val="50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 </a:t>
              </a:r>
              <a:r>
                <a:rPr lang="zh-CN" altLang="zh-CN" sz="1200" b="1" dirty="0">
                  <a:solidFill>
                    <a:schemeClr val="bg1">
                      <a:lumMod val="50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接电</a:t>
              </a:r>
              <a:r>
                <a:rPr lang="zh-CN" altLang="zh-CN" sz="1200" b="1" dirty="0" smtClean="0">
                  <a:solidFill>
                    <a:schemeClr val="bg1">
                      <a:lumMod val="50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、加</a:t>
              </a:r>
              <a:r>
                <a:rPr lang="zh-CN" altLang="zh-CN" sz="1200" b="1" dirty="0">
                  <a:solidFill>
                    <a:schemeClr val="bg1">
                      <a:lumMod val="50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水、换胎、现场抢修、拖车牵引</a:t>
              </a:r>
              <a:r>
                <a:rPr lang="zh-CN" altLang="en-US" sz="1200" b="1" dirty="0">
                  <a:solidFill>
                    <a:schemeClr val="bg1">
                      <a:lumMod val="50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（</a:t>
              </a:r>
              <a:r>
                <a:rPr lang="en-US" altLang="zh-CN" sz="1200" b="1" dirty="0">
                  <a:solidFill>
                    <a:schemeClr val="bg1">
                      <a:lumMod val="50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100</a:t>
              </a:r>
              <a:r>
                <a:rPr lang="zh-CN" altLang="zh-CN" sz="1200" b="1" dirty="0">
                  <a:solidFill>
                    <a:schemeClr val="bg1">
                      <a:lumMod val="50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公里内）、吊装救</a:t>
              </a:r>
              <a:r>
                <a:rPr lang="zh-CN" altLang="zh-CN" sz="1200" b="1" dirty="0" smtClean="0">
                  <a:solidFill>
                    <a:schemeClr val="bg1">
                      <a:lumMod val="50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援</a:t>
              </a:r>
              <a:r>
                <a:rPr lang="zh-CN" altLang="en-US" sz="1200" b="1" dirty="0">
                  <a:solidFill>
                    <a:schemeClr val="bg1">
                      <a:lumMod val="50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。</a:t>
              </a:r>
              <a:r>
                <a:rPr lang="en-US" altLang="zh-CN" sz="1200" b="1" dirty="0" smtClean="0">
                  <a:solidFill>
                    <a:schemeClr val="bg1">
                      <a:lumMod val="50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 </a:t>
              </a:r>
              <a:endParaRPr lang="en-US" altLang="zh-CN" sz="1200" b="1" dirty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6" name="Text Box 11"/>
            <p:cNvSpPr txBox="1">
              <a:spLocks noChangeArrowheads="1"/>
            </p:cNvSpPr>
            <p:nvPr/>
          </p:nvSpPr>
          <p:spPr bwMode="auto">
            <a:xfrm>
              <a:off x="813" y="996"/>
              <a:ext cx="1306" cy="3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宋体" charset="-122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宋体" charset="-122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宋体" charset="-122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宋体" charset="-122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宋体" charset="-122"/>
                </a:defRPr>
              </a:lvl9pPr>
            </a:lstStyle>
            <a:p>
              <a:r>
                <a:rPr lang="en-US" altLang="zh-CN" sz="1200" b="1" dirty="0">
                  <a:solidFill>
                    <a:srgbClr val="0070C0"/>
                  </a:solidFill>
                  <a:latin typeface="微软雅黑" pitchFamily="34" charset="-122"/>
                  <a:ea typeface="微软雅黑" pitchFamily="34" charset="-122"/>
                </a:rPr>
                <a:t>7</a:t>
              </a:r>
              <a:r>
                <a:rPr lang="zh-CN" altLang="en-US" sz="1200" b="1" dirty="0">
                  <a:solidFill>
                    <a:srgbClr val="0070C0"/>
                  </a:solidFill>
                  <a:latin typeface="微软雅黑" pitchFamily="34" charset="-122"/>
                  <a:ea typeface="微软雅黑" pitchFamily="34" charset="-122"/>
                </a:rPr>
                <a:t>天</a:t>
              </a:r>
              <a:r>
                <a:rPr lang="en-US" altLang="zh-CN" sz="1200" b="1" dirty="0">
                  <a:solidFill>
                    <a:srgbClr val="0070C0"/>
                  </a:solidFill>
                  <a:latin typeface="微软雅黑" pitchFamily="34" charset="-122"/>
                  <a:ea typeface="微软雅黑" pitchFamily="34" charset="-122"/>
                </a:rPr>
                <a:t>24</a:t>
              </a:r>
              <a:r>
                <a:rPr lang="zh-CN" altLang="en-US" sz="1200" b="1" dirty="0">
                  <a:solidFill>
                    <a:srgbClr val="0070C0"/>
                  </a:solidFill>
                  <a:latin typeface="微软雅黑" pitchFamily="34" charset="-122"/>
                  <a:ea typeface="微软雅黑" pitchFamily="34" charset="-122"/>
                </a:rPr>
                <a:t>小时电话报案</a:t>
              </a:r>
              <a:endParaRPr lang="en-US" altLang="zh-CN" sz="1200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endParaRPr>
            </a:p>
            <a:p>
              <a:r>
                <a:rPr lang="zh-CN" altLang="en-US" sz="1200" b="1" dirty="0">
                  <a:solidFill>
                    <a:srgbClr val="0070C0"/>
                  </a:solidFill>
                  <a:latin typeface="微软雅黑" pitchFamily="34" charset="-122"/>
                  <a:ea typeface="微软雅黑" pitchFamily="34" charset="-122"/>
                </a:rPr>
                <a:t>受理、咨询服务；</a:t>
              </a:r>
              <a:endParaRPr lang="en-US" altLang="zh-CN" sz="1200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7" name="Text Box 12"/>
            <p:cNvSpPr txBox="1">
              <a:spLocks noChangeArrowheads="1"/>
            </p:cNvSpPr>
            <p:nvPr/>
          </p:nvSpPr>
          <p:spPr bwMode="auto">
            <a:xfrm>
              <a:off x="4059" y="2205"/>
              <a:ext cx="1846" cy="3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宋体" charset="-122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宋体" charset="-122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宋体" charset="-122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宋体" charset="-122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宋体" charset="-122"/>
                </a:defRPr>
              </a:lvl9pPr>
            </a:lstStyle>
            <a:p>
              <a:r>
                <a:rPr lang="en-US" altLang="zh-CN" sz="1200" b="1" dirty="0">
                  <a:solidFill>
                    <a:srgbClr val="0070C0"/>
                  </a:solidFill>
                  <a:latin typeface="微软雅黑" pitchFamily="34" charset="-122"/>
                  <a:ea typeface="微软雅黑" pitchFamily="34" charset="-122"/>
                </a:rPr>
                <a:t>7</a:t>
              </a:r>
              <a:r>
                <a:rPr lang="zh-CN" altLang="en-US" sz="1200" b="1" dirty="0">
                  <a:solidFill>
                    <a:srgbClr val="0070C0"/>
                  </a:solidFill>
                  <a:latin typeface="微软雅黑" pitchFamily="34" charset="-122"/>
                  <a:ea typeface="微软雅黑" pitchFamily="34" charset="-122"/>
                </a:rPr>
                <a:t>天</a:t>
              </a:r>
              <a:r>
                <a:rPr lang="en-US" altLang="zh-CN" sz="1200" b="1" dirty="0">
                  <a:solidFill>
                    <a:srgbClr val="0070C0"/>
                  </a:solidFill>
                  <a:latin typeface="微软雅黑" pitchFamily="34" charset="-122"/>
                  <a:ea typeface="微软雅黑" pitchFamily="34" charset="-122"/>
                </a:rPr>
                <a:t>8</a:t>
              </a:r>
              <a:r>
                <a:rPr lang="zh-CN" altLang="en-US" sz="1200" b="1" dirty="0">
                  <a:solidFill>
                    <a:srgbClr val="0070C0"/>
                  </a:solidFill>
                  <a:latin typeface="微软雅黑" pitchFamily="34" charset="-122"/>
                  <a:ea typeface="微软雅黑" pitchFamily="34" charset="-122"/>
                </a:rPr>
                <a:t>小时理赔服务：</a:t>
              </a:r>
              <a:endParaRPr lang="en-US" altLang="zh-CN" sz="1200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endParaRPr>
            </a:p>
            <a:p>
              <a:r>
                <a:rPr lang="zh-CN" altLang="en-US" sz="1200" b="1" dirty="0">
                  <a:solidFill>
                    <a:schemeClr val="bg1">
                      <a:lumMod val="50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万元以下，资料齐全当天赔付</a:t>
              </a:r>
              <a:endParaRPr lang="en-US" altLang="zh-CN" sz="1200" b="1" dirty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8" name="Text Box 13"/>
            <p:cNvSpPr txBox="1">
              <a:spLocks noChangeArrowheads="1"/>
            </p:cNvSpPr>
            <p:nvPr/>
          </p:nvSpPr>
          <p:spPr bwMode="auto">
            <a:xfrm>
              <a:off x="3563" y="3430"/>
              <a:ext cx="1456" cy="7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宋体" charset="-122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宋体" charset="-122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宋体" charset="-122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宋体" charset="-122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宋体" charset="-122"/>
                </a:defRPr>
              </a:lvl9pPr>
            </a:lstStyle>
            <a:p>
              <a:r>
                <a:rPr lang="zh-CN" altLang="en-US" sz="1200" b="1" dirty="0">
                  <a:solidFill>
                    <a:srgbClr val="0070C0"/>
                  </a:solidFill>
                  <a:latin typeface="微软雅黑" pitchFamily="34" charset="-122"/>
                  <a:ea typeface="微软雅黑" pitchFamily="34" charset="-122"/>
                </a:rPr>
                <a:t>“快易免”服务：</a:t>
              </a:r>
              <a:endParaRPr lang="en-US" altLang="zh-CN" sz="1200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endParaRPr>
            </a:p>
            <a:p>
              <a:r>
                <a:rPr lang="zh-CN" altLang="en-US" sz="1200" b="1" dirty="0">
                  <a:solidFill>
                    <a:schemeClr val="bg1">
                      <a:lumMod val="50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快：一天赔付</a:t>
              </a:r>
              <a:endParaRPr lang="en-US" altLang="zh-CN" sz="1200" b="1" dirty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  <a:p>
              <a:r>
                <a:rPr lang="zh-CN" altLang="en-US" sz="1200" b="1" dirty="0">
                  <a:solidFill>
                    <a:schemeClr val="bg1">
                      <a:lumMod val="50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易：上门代收理赔资料</a:t>
              </a:r>
              <a:endParaRPr lang="en-US" altLang="zh-CN" sz="1200" b="1" dirty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  <a:p>
              <a:r>
                <a:rPr lang="zh-CN" altLang="en-US" sz="1200" b="1" dirty="0">
                  <a:solidFill>
                    <a:schemeClr val="bg1">
                      <a:lumMod val="50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免：免费道路救援</a:t>
              </a:r>
              <a:endParaRPr lang="en-US" altLang="zh-CN" sz="1200" b="1" dirty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9" name="Text Box 14"/>
            <p:cNvSpPr txBox="1">
              <a:spLocks noChangeArrowheads="1"/>
            </p:cNvSpPr>
            <p:nvPr/>
          </p:nvSpPr>
          <p:spPr bwMode="auto">
            <a:xfrm>
              <a:off x="251" y="2210"/>
              <a:ext cx="1359" cy="5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宋体" charset="-122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宋体" charset="-122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宋体" charset="-122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宋体" charset="-122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宋体" charset="-122"/>
                </a:defRPr>
              </a:lvl9pPr>
            </a:lstStyle>
            <a:p>
              <a:r>
                <a:rPr lang="zh-CN" altLang="en-US" sz="1200" b="1" dirty="0">
                  <a:solidFill>
                    <a:srgbClr val="0070C0"/>
                  </a:solidFill>
                  <a:latin typeface="微软雅黑" pitchFamily="34" charset="-122"/>
                  <a:ea typeface="微软雅黑" pitchFamily="34" charset="-122"/>
                </a:rPr>
                <a:t>直赔服务：</a:t>
              </a:r>
              <a:endParaRPr lang="en-US" altLang="zh-CN" sz="1200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endParaRPr>
            </a:p>
            <a:p>
              <a:r>
                <a:rPr lang="zh-CN" altLang="en-US" sz="1200" b="1" dirty="0">
                  <a:solidFill>
                    <a:schemeClr val="bg1">
                      <a:lumMod val="50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北京市百余家</a:t>
              </a:r>
              <a:r>
                <a:rPr lang="en-US" altLang="zh-CN" sz="1200" b="1" dirty="0">
                  <a:solidFill>
                    <a:schemeClr val="bg1">
                      <a:lumMod val="50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4S</a:t>
              </a:r>
              <a:r>
                <a:rPr lang="zh-CN" altLang="en-US" sz="1200" b="1" dirty="0">
                  <a:solidFill>
                    <a:schemeClr val="bg1">
                      <a:lumMod val="50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店及修理厂</a:t>
              </a:r>
              <a:endParaRPr lang="en-US" altLang="zh-CN" sz="1200" b="1" dirty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30" name="Text Box 15"/>
            <p:cNvSpPr txBox="1">
              <a:spLocks noChangeArrowheads="1"/>
            </p:cNvSpPr>
            <p:nvPr/>
          </p:nvSpPr>
          <p:spPr bwMode="auto">
            <a:xfrm>
              <a:off x="612" y="3456"/>
              <a:ext cx="1625" cy="3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宋体" charset="-122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宋体" charset="-122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宋体" charset="-122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宋体" charset="-122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宋体" charset="-122"/>
                </a:defRPr>
              </a:lvl9pPr>
            </a:lstStyle>
            <a:p>
              <a:r>
                <a:rPr lang="zh-CN" altLang="en-US" sz="1200" b="1" dirty="0">
                  <a:solidFill>
                    <a:srgbClr val="0070C0"/>
                  </a:solidFill>
                  <a:latin typeface="微软雅黑" pitchFamily="34" charset="-122"/>
                  <a:ea typeface="微软雅黑" pitchFamily="34" charset="-122"/>
                </a:rPr>
                <a:t>全国网上通赔服务：</a:t>
              </a:r>
            </a:p>
            <a:p>
              <a:r>
                <a:rPr lang="en-US" altLang="zh-CN" sz="1200" b="1" dirty="0">
                  <a:solidFill>
                    <a:schemeClr val="bg1">
                      <a:lumMod val="50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 </a:t>
              </a:r>
              <a:r>
                <a:rPr lang="zh-CN" altLang="en-US" sz="1200" b="1" dirty="0">
                  <a:solidFill>
                    <a:schemeClr val="bg1">
                      <a:lumMod val="50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“异地出险，就地赔付”</a:t>
              </a:r>
              <a:endParaRPr lang="en-US" altLang="zh-CN" sz="1200" b="1" dirty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31" name="Oval 16"/>
            <p:cNvSpPr>
              <a:spLocks noChangeArrowheads="1"/>
            </p:cNvSpPr>
            <p:nvPr/>
          </p:nvSpPr>
          <p:spPr bwMode="gray">
            <a:xfrm>
              <a:off x="1488" y="2288"/>
              <a:ext cx="192" cy="192"/>
            </a:xfrm>
            <a:prstGeom prst="ellipse">
              <a:avLst/>
            </a:prstGeom>
            <a:gradFill rotWithShape="1">
              <a:gsLst>
                <a:gs pos="0">
                  <a:schemeClr val="accent2">
                    <a:gamma/>
                    <a:tint val="48627"/>
                    <a:invGamma/>
                  </a:schemeClr>
                </a:gs>
                <a:gs pos="100000">
                  <a:schemeClr val="accent2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32" name="Oval 17"/>
            <p:cNvSpPr>
              <a:spLocks noChangeArrowheads="1"/>
            </p:cNvSpPr>
            <p:nvPr/>
          </p:nvSpPr>
          <p:spPr bwMode="gray">
            <a:xfrm>
              <a:off x="2064" y="1248"/>
              <a:ext cx="192" cy="192"/>
            </a:xfrm>
            <a:prstGeom prst="ellipse">
              <a:avLst/>
            </a:prstGeom>
            <a:gradFill rotWithShape="1">
              <a:gsLst>
                <a:gs pos="0">
                  <a:schemeClr val="accent2">
                    <a:gamma/>
                    <a:tint val="48627"/>
                    <a:invGamma/>
                  </a:schemeClr>
                </a:gs>
                <a:gs pos="100000">
                  <a:schemeClr val="accent2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33" name="Oval 18"/>
            <p:cNvSpPr>
              <a:spLocks noChangeArrowheads="1"/>
            </p:cNvSpPr>
            <p:nvPr/>
          </p:nvSpPr>
          <p:spPr bwMode="gray">
            <a:xfrm>
              <a:off x="3264" y="1248"/>
              <a:ext cx="192" cy="192"/>
            </a:xfrm>
            <a:prstGeom prst="ellipse">
              <a:avLst/>
            </a:prstGeom>
            <a:gradFill rotWithShape="1">
              <a:gsLst>
                <a:gs pos="0">
                  <a:schemeClr val="accent2">
                    <a:gamma/>
                    <a:tint val="48627"/>
                    <a:invGamma/>
                  </a:schemeClr>
                </a:gs>
                <a:gs pos="100000">
                  <a:schemeClr val="accent2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34" name="Oval 19"/>
            <p:cNvSpPr>
              <a:spLocks noChangeArrowheads="1"/>
            </p:cNvSpPr>
            <p:nvPr/>
          </p:nvSpPr>
          <p:spPr bwMode="gray">
            <a:xfrm>
              <a:off x="2016" y="3264"/>
              <a:ext cx="192" cy="192"/>
            </a:xfrm>
            <a:prstGeom prst="ellipse">
              <a:avLst/>
            </a:prstGeom>
            <a:gradFill rotWithShape="1">
              <a:gsLst>
                <a:gs pos="0">
                  <a:schemeClr val="accent2">
                    <a:gamma/>
                    <a:tint val="48627"/>
                    <a:invGamma/>
                  </a:schemeClr>
                </a:gs>
                <a:gs pos="100000">
                  <a:schemeClr val="accent2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35" name="Oval 20"/>
            <p:cNvSpPr>
              <a:spLocks noChangeArrowheads="1"/>
            </p:cNvSpPr>
            <p:nvPr/>
          </p:nvSpPr>
          <p:spPr bwMode="gray">
            <a:xfrm>
              <a:off x="3264" y="3264"/>
              <a:ext cx="192" cy="192"/>
            </a:xfrm>
            <a:prstGeom prst="ellipse">
              <a:avLst/>
            </a:prstGeom>
            <a:gradFill rotWithShape="1">
              <a:gsLst>
                <a:gs pos="0">
                  <a:schemeClr val="accent2">
                    <a:gamma/>
                    <a:tint val="48627"/>
                    <a:invGamma/>
                  </a:schemeClr>
                </a:gs>
                <a:gs pos="100000">
                  <a:schemeClr val="accent2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36" name="Oval 21"/>
            <p:cNvSpPr>
              <a:spLocks noChangeArrowheads="1"/>
            </p:cNvSpPr>
            <p:nvPr/>
          </p:nvSpPr>
          <p:spPr bwMode="gray">
            <a:xfrm>
              <a:off x="3840" y="2280"/>
              <a:ext cx="192" cy="192"/>
            </a:xfrm>
            <a:prstGeom prst="ellipse">
              <a:avLst/>
            </a:prstGeom>
            <a:gradFill rotWithShape="1">
              <a:gsLst>
                <a:gs pos="0">
                  <a:schemeClr val="accent2">
                    <a:gamma/>
                    <a:tint val="48627"/>
                    <a:invGamma/>
                  </a:schemeClr>
                </a:gs>
                <a:gs pos="100000">
                  <a:schemeClr val="accent2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37" name="Oval 22"/>
            <p:cNvSpPr>
              <a:spLocks noChangeArrowheads="1"/>
            </p:cNvSpPr>
            <p:nvPr/>
          </p:nvSpPr>
          <p:spPr bwMode="gray">
            <a:xfrm>
              <a:off x="2233" y="1817"/>
              <a:ext cx="1073" cy="1063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38" name="Oval 23"/>
            <p:cNvSpPr>
              <a:spLocks noChangeArrowheads="1"/>
            </p:cNvSpPr>
            <p:nvPr/>
          </p:nvSpPr>
          <p:spPr bwMode="gray">
            <a:xfrm>
              <a:off x="2232" y="1822"/>
              <a:ext cx="1073" cy="1063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alpha val="32001"/>
                  </a:schemeClr>
                </a:gs>
                <a:gs pos="100000">
                  <a:schemeClr val="hlink">
                    <a:gamma/>
                    <a:shade val="0"/>
                    <a:invGamma/>
                    <a:alpha val="89999"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39" name="Oval 24"/>
            <p:cNvSpPr>
              <a:spLocks noChangeArrowheads="1"/>
            </p:cNvSpPr>
            <p:nvPr/>
          </p:nvSpPr>
          <p:spPr bwMode="gray">
            <a:xfrm>
              <a:off x="2303" y="1886"/>
              <a:ext cx="933" cy="92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40" name="Oval 25"/>
            <p:cNvSpPr>
              <a:spLocks noChangeArrowheads="1"/>
            </p:cNvSpPr>
            <p:nvPr/>
          </p:nvSpPr>
          <p:spPr bwMode="gray">
            <a:xfrm>
              <a:off x="2331" y="1908"/>
              <a:ext cx="933" cy="92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63529"/>
                    <a:invGamma/>
                  </a:schemeClr>
                </a:gs>
                <a:gs pos="100000">
                  <a:schemeClr val="hlink">
                    <a:alpha val="0"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41" name="Oval 26"/>
            <p:cNvSpPr>
              <a:spLocks noChangeArrowheads="1"/>
            </p:cNvSpPr>
            <p:nvPr/>
          </p:nvSpPr>
          <p:spPr bwMode="gray">
            <a:xfrm>
              <a:off x="2350" y="1933"/>
              <a:ext cx="840" cy="832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zh-CN" altLang="en-US"/>
            </a:p>
          </p:txBody>
        </p:sp>
        <p:grpSp>
          <p:nvGrpSpPr>
            <p:cNvPr id="42" name="Group 27"/>
            <p:cNvGrpSpPr>
              <a:grpSpLocks/>
            </p:cNvGrpSpPr>
            <p:nvPr/>
          </p:nvGrpSpPr>
          <p:grpSpPr bwMode="auto">
            <a:xfrm>
              <a:off x="2363" y="1945"/>
              <a:ext cx="813" cy="805"/>
              <a:chOff x="4166" y="1706"/>
              <a:chExt cx="1252" cy="1252"/>
            </a:xfrm>
          </p:grpSpPr>
          <p:sp>
            <p:nvSpPr>
              <p:cNvPr id="44" name="Oval 28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zh-CN" altLang="en-US"/>
              </a:p>
            </p:txBody>
          </p:sp>
          <p:sp>
            <p:nvSpPr>
              <p:cNvPr id="45" name="Oval 29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zh-CN" altLang="en-US"/>
              </a:p>
            </p:txBody>
          </p:sp>
          <p:sp>
            <p:nvSpPr>
              <p:cNvPr id="46" name="Oval 30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zh-CN" altLang="en-US"/>
              </a:p>
            </p:txBody>
          </p:sp>
          <p:sp>
            <p:nvSpPr>
              <p:cNvPr id="47" name="Oval 31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43" name="Text Box 32"/>
            <p:cNvSpPr txBox="1">
              <a:spLocks noChangeArrowheads="1"/>
            </p:cNvSpPr>
            <p:nvPr/>
          </p:nvSpPr>
          <p:spPr bwMode="gray">
            <a:xfrm>
              <a:off x="2500" y="2090"/>
              <a:ext cx="546" cy="5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宋体" charset="-122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宋体" charset="-122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宋体" charset="-122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宋体" charset="-122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宋体" charset="-122"/>
                </a:defRPr>
              </a:lvl9pPr>
            </a:lstStyle>
            <a:p>
              <a:pPr algn="ctr"/>
              <a:r>
                <a:rPr lang="zh-CN" altLang="en-US" sz="1800" b="1" dirty="0">
                  <a:solidFill>
                    <a:srgbClr val="0070C0"/>
                  </a:solidFill>
                  <a:latin typeface="微软雅黑" pitchFamily="34" charset="-122"/>
                  <a:ea typeface="微软雅黑" pitchFamily="34" charset="-122"/>
                </a:rPr>
                <a:t>基</a:t>
              </a:r>
              <a:r>
                <a:rPr lang="zh-CN" altLang="en-US" sz="1800" b="1" dirty="0" smtClean="0">
                  <a:solidFill>
                    <a:srgbClr val="0070C0"/>
                  </a:solidFill>
                  <a:latin typeface="微软雅黑" pitchFamily="34" charset="-122"/>
                  <a:ea typeface="微软雅黑" pitchFamily="34" charset="-122"/>
                </a:rPr>
                <a:t>础</a:t>
              </a:r>
              <a:endParaRPr lang="en-US" altLang="zh-CN" sz="1800" b="1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endParaRPr>
            </a:p>
            <a:p>
              <a:pPr algn="ctr"/>
              <a:r>
                <a:rPr lang="zh-CN" altLang="en-US" sz="1800" b="1" dirty="0" smtClean="0">
                  <a:solidFill>
                    <a:srgbClr val="0070C0"/>
                  </a:solidFill>
                  <a:latin typeface="微软雅黑" pitchFamily="34" charset="-122"/>
                  <a:ea typeface="微软雅黑" pitchFamily="34" charset="-122"/>
                </a:rPr>
                <a:t>服</a:t>
              </a:r>
              <a:r>
                <a:rPr lang="zh-CN" altLang="en-US" sz="1800" b="1" dirty="0">
                  <a:solidFill>
                    <a:srgbClr val="0070C0"/>
                  </a:solidFill>
                  <a:latin typeface="微软雅黑" pitchFamily="34" charset="-122"/>
                  <a:ea typeface="微软雅黑" pitchFamily="34" charset="-122"/>
                </a:rPr>
                <a:t>务</a:t>
              </a:r>
              <a:endParaRPr lang="en-US" altLang="zh-CN" sz="1800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95312" y="49188"/>
            <a:ext cx="2087835" cy="1967809"/>
            <a:chOff x="1116013" y="1128713"/>
            <a:chExt cx="2591891" cy="3369206"/>
          </a:xfrm>
        </p:grpSpPr>
        <p:sp>
          <p:nvSpPr>
            <p:cNvPr id="49" name="TextBox 19"/>
            <p:cNvSpPr txBox="1">
              <a:spLocks noChangeArrowheads="1"/>
            </p:cNvSpPr>
            <p:nvPr/>
          </p:nvSpPr>
          <p:spPr bwMode="auto">
            <a:xfrm>
              <a:off x="2046287" y="3090863"/>
              <a:ext cx="1661617" cy="685053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/>
              <a:r>
                <a:rPr lang="zh-CN" altLang="en-US" sz="2000" dirty="0" smtClean="0">
                  <a:solidFill>
                    <a:srgbClr val="FFFFFF"/>
                  </a:solidFill>
                  <a:latin typeface="+mn-ea"/>
                  <a:ea typeface="+mn-ea"/>
                </a:rPr>
                <a:t>职团服务</a:t>
              </a:r>
              <a:endParaRPr lang="zh-CN" altLang="en-US" sz="2000" dirty="0">
                <a:solidFill>
                  <a:srgbClr val="FFFFFF"/>
                </a:solidFill>
                <a:latin typeface="+mn-ea"/>
                <a:ea typeface="+mn-ea"/>
              </a:endParaRPr>
            </a:p>
          </p:txBody>
        </p:sp>
        <p:cxnSp>
          <p:nvCxnSpPr>
            <p:cNvPr id="50" name="直接连接符 3"/>
            <p:cNvCxnSpPr>
              <a:cxnSpLocks noChangeShapeType="1"/>
            </p:cNvCxnSpPr>
            <p:nvPr/>
          </p:nvCxnSpPr>
          <p:spPr bwMode="auto">
            <a:xfrm>
              <a:off x="1863725" y="2195513"/>
              <a:ext cx="0" cy="1792287"/>
            </a:xfrm>
            <a:prstGeom prst="line">
              <a:avLst/>
            </a:prstGeom>
            <a:noFill/>
            <a:ln w="3175" cmpd="sng">
              <a:solidFill>
                <a:srgbClr val="DDDDD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1" name="直接连接符 5"/>
            <p:cNvCxnSpPr>
              <a:cxnSpLocks noChangeShapeType="1"/>
            </p:cNvCxnSpPr>
            <p:nvPr/>
          </p:nvCxnSpPr>
          <p:spPr bwMode="auto">
            <a:xfrm>
              <a:off x="1116013" y="2943225"/>
              <a:ext cx="2382837" cy="0"/>
            </a:xfrm>
            <a:prstGeom prst="line">
              <a:avLst/>
            </a:prstGeom>
            <a:noFill/>
            <a:ln w="3175" cmpd="sng">
              <a:solidFill>
                <a:srgbClr val="DDDDD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2" name="TextBox 8"/>
            <p:cNvSpPr txBox="1">
              <a:spLocks noChangeArrowheads="1"/>
            </p:cNvSpPr>
            <p:nvPr/>
          </p:nvSpPr>
          <p:spPr bwMode="auto">
            <a:xfrm>
              <a:off x="1116013" y="3865563"/>
              <a:ext cx="1220787" cy="6323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en-US">
                  <a:solidFill>
                    <a:srgbClr val="0070C0"/>
                  </a:solidFill>
                  <a:latin typeface="+mn-ea"/>
                  <a:ea typeface="+mn-ea"/>
                </a:rPr>
                <a:t>&gt;&gt;&gt;</a:t>
              </a:r>
              <a:endParaRPr lang="zh-CN" altLang="en-US">
                <a:solidFill>
                  <a:srgbClr val="0070C0"/>
                </a:solidFill>
                <a:latin typeface="+mn-ea"/>
                <a:ea typeface="+mn-ea"/>
              </a:endParaRPr>
            </a:p>
          </p:txBody>
        </p:sp>
        <p:sp>
          <p:nvSpPr>
            <p:cNvPr id="53" name="TextBox 1"/>
            <p:cNvSpPr txBox="1">
              <a:spLocks noChangeArrowheads="1"/>
            </p:cNvSpPr>
            <p:nvPr/>
          </p:nvSpPr>
          <p:spPr bwMode="auto">
            <a:xfrm>
              <a:off x="1116013" y="1128713"/>
              <a:ext cx="749299" cy="15808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en-US" altLang="zh-CN" sz="5400" dirty="0">
                  <a:solidFill>
                    <a:srgbClr val="969696"/>
                  </a:solidFill>
                  <a:latin typeface="+mn-ea"/>
                  <a:ea typeface="+mn-ea"/>
                </a:rPr>
                <a:t>3</a:t>
              </a:r>
              <a:endParaRPr lang="zh-CN" altLang="en-US" sz="5400" dirty="0">
                <a:solidFill>
                  <a:srgbClr val="969696"/>
                </a:solidFill>
                <a:latin typeface="+mn-ea"/>
                <a:ea typeface="+mn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7167306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组合 19"/>
          <p:cNvGrpSpPr/>
          <p:nvPr/>
        </p:nvGrpSpPr>
        <p:grpSpPr>
          <a:xfrm>
            <a:off x="2267744" y="194446"/>
            <a:ext cx="4752528" cy="835281"/>
            <a:chOff x="3347864" y="236985"/>
            <a:chExt cx="3744912" cy="403549"/>
          </a:xfrm>
        </p:grpSpPr>
        <p:sp>
          <p:nvSpPr>
            <p:cNvPr id="21" name="Rectangle 8"/>
            <p:cNvSpPr>
              <a:spLocks noChangeArrowheads="1"/>
            </p:cNvSpPr>
            <p:nvPr/>
          </p:nvSpPr>
          <p:spPr bwMode="auto">
            <a:xfrm>
              <a:off x="3463991" y="369648"/>
              <a:ext cx="3528859" cy="270886"/>
            </a:xfrm>
            <a:custGeom>
              <a:avLst/>
              <a:gdLst>
                <a:gd name="T0" fmla="*/ 0 w 3093568"/>
                <a:gd name="T1" fmla="*/ 0 h 271442"/>
                <a:gd name="T2" fmla="*/ 4024334 w 3093568"/>
                <a:gd name="T3" fmla="*/ 0 h 271442"/>
                <a:gd name="T4" fmla="*/ 4024334 w 3093568"/>
                <a:gd name="T5" fmla="*/ 271442 h 271442"/>
                <a:gd name="T6" fmla="*/ 0 w 3093568"/>
                <a:gd name="T7" fmla="*/ 271442 h 271442"/>
                <a:gd name="T8" fmla="*/ 0 w 3093568"/>
                <a:gd name="T9" fmla="*/ 0 h 2714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93568"/>
                <a:gd name="T16" fmla="*/ 0 h 271442"/>
                <a:gd name="T17" fmla="*/ 3093568 w 3093568"/>
                <a:gd name="T18" fmla="*/ 271442 h 2714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93568" h="271442">
                  <a:moveTo>
                    <a:pt x="0" y="0"/>
                  </a:moveTo>
                  <a:lnTo>
                    <a:pt x="3093568" y="0"/>
                  </a:lnTo>
                  <a:lnTo>
                    <a:pt x="3093568" y="271442"/>
                  </a:lnTo>
                  <a:cubicBezTo>
                    <a:pt x="1777407" y="81360"/>
                    <a:pt x="1788744" y="3494"/>
                    <a:pt x="0" y="27144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DDDDD">
                <a:alpha val="7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22" name="矩形 27"/>
            <p:cNvSpPr>
              <a:spLocks noChangeArrowheads="1"/>
            </p:cNvSpPr>
            <p:nvPr/>
          </p:nvSpPr>
          <p:spPr bwMode="auto">
            <a:xfrm>
              <a:off x="3347864" y="236985"/>
              <a:ext cx="3744912" cy="252783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pPr algn="ctr"/>
              <a:r>
                <a:rPr lang="zh-CN" altLang="en-US" sz="2800" dirty="0" smtClean="0">
                  <a:solidFill>
                    <a:srgbClr val="FFFFFF"/>
                  </a:solidFill>
                  <a:latin typeface="+mn-ea"/>
                  <a:ea typeface="+mn-ea"/>
                </a:rPr>
                <a:t>员工专享服务</a:t>
              </a:r>
              <a:endParaRPr lang="zh-CN" altLang="en-US" sz="2800" dirty="0">
                <a:solidFill>
                  <a:srgbClr val="FFFFFF"/>
                </a:solidFill>
                <a:latin typeface="+mn-ea"/>
                <a:ea typeface="+mn-ea"/>
              </a:endParaRPr>
            </a:p>
          </p:txBody>
        </p:sp>
      </p:grpSp>
      <p:grpSp>
        <p:nvGrpSpPr>
          <p:cNvPr id="9" name="Group 2"/>
          <p:cNvGrpSpPr>
            <a:grpSpLocks/>
          </p:cNvGrpSpPr>
          <p:nvPr/>
        </p:nvGrpSpPr>
        <p:grpSpPr bwMode="auto">
          <a:xfrm>
            <a:off x="-22225" y="4360863"/>
            <a:ext cx="9177338" cy="1587499"/>
            <a:chOff x="0" y="0"/>
            <a:chExt cx="9181274" cy="1588274"/>
          </a:xfrm>
        </p:grpSpPr>
        <p:sp>
          <p:nvSpPr>
            <p:cNvPr id="10" name="矩形 21"/>
            <p:cNvSpPr>
              <a:spLocks noChangeArrowheads="1"/>
            </p:cNvSpPr>
            <p:nvPr/>
          </p:nvSpPr>
          <p:spPr bwMode="auto">
            <a:xfrm>
              <a:off x="0" y="796186"/>
              <a:ext cx="9181274" cy="792088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pPr algn="ctr"/>
              <a:endParaRPr lang="zh-CN" altLang="en-US" sz="16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1" name="等腰三角形 23"/>
            <p:cNvSpPr>
              <a:spLocks noChangeArrowheads="1"/>
            </p:cNvSpPr>
            <p:nvPr/>
          </p:nvSpPr>
          <p:spPr bwMode="auto">
            <a:xfrm>
              <a:off x="14856" y="0"/>
              <a:ext cx="1573038" cy="811334"/>
            </a:xfrm>
            <a:prstGeom prst="triangle">
              <a:avLst>
                <a:gd name="adj" fmla="val 0"/>
              </a:avLst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pPr algn="ctr"/>
              <a:endParaRPr lang="zh-CN" altLang="en-US" sz="16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sp>
        <p:nvSpPr>
          <p:cNvPr id="12" name="TextBox 40"/>
          <p:cNvSpPr txBox="1">
            <a:spLocks noChangeArrowheads="1"/>
          </p:cNvSpPr>
          <p:nvPr/>
        </p:nvSpPr>
        <p:spPr bwMode="auto">
          <a:xfrm>
            <a:off x="3896023" y="5244537"/>
            <a:ext cx="21161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hangingPunct="1"/>
            <a:r>
              <a:rPr lang="zh-CN" altLang="en-US" sz="1400" u="sng" dirty="0" smtClean="0">
                <a:solidFill>
                  <a:schemeClr val="bg1"/>
                </a:solidFill>
                <a:latin typeface="Franklin Gothic Medium" pitchFamily="34" charset="0"/>
                <a:ea typeface="微软雅黑" pitchFamily="34" charset="-122"/>
              </a:rPr>
              <a:t>专业平安     专属为您</a:t>
            </a:r>
            <a:endParaRPr lang="zh-CN" altLang="en-US" sz="1400" u="sng" dirty="0">
              <a:solidFill>
                <a:schemeClr val="bg1"/>
              </a:solidFill>
              <a:latin typeface="Franklin Gothic Medium" pitchFamily="34" charset="0"/>
              <a:ea typeface="微软雅黑" pitchFamily="34" charset="-122"/>
            </a:endParaRPr>
          </a:p>
        </p:txBody>
      </p:sp>
      <p:sp>
        <p:nvSpPr>
          <p:cNvPr id="13" name="等腰三角形 24"/>
          <p:cNvSpPr>
            <a:spLocks noChangeArrowheads="1"/>
          </p:cNvSpPr>
          <p:nvPr/>
        </p:nvSpPr>
        <p:spPr bwMode="auto">
          <a:xfrm>
            <a:off x="4860156" y="4974431"/>
            <a:ext cx="215900" cy="187325"/>
          </a:xfrm>
          <a:prstGeom prst="triangle">
            <a:avLst>
              <a:gd name="adj" fmla="val 50000"/>
            </a:avLst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/>
            <a:endParaRPr lang="zh-CN" altLang="en-US" sz="1600" b="1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8" name="矩形 47"/>
          <p:cNvSpPr>
            <a:spLocks noChangeArrowheads="1"/>
          </p:cNvSpPr>
          <p:nvPr/>
        </p:nvSpPr>
        <p:spPr bwMode="auto">
          <a:xfrm>
            <a:off x="900361" y="1873374"/>
            <a:ext cx="3454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b="1" kern="0" dirty="0">
                <a:solidFill>
                  <a:srgbClr val="FF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2</a:t>
            </a:r>
            <a:r>
              <a:rPr lang="zh-CN" altLang="en-US" sz="2000" b="1" kern="0" dirty="0">
                <a:solidFill>
                  <a:srgbClr val="FF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、日常健康咨询服务</a:t>
            </a:r>
          </a:p>
        </p:txBody>
      </p:sp>
      <p:sp>
        <p:nvSpPr>
          <p:cNvPr id="49" name="矩形 5"/>
          <p:cNvSpPr>
            <a:spLocks noChangeArrowheads="1"/>
          </p:cNvSpPr>
          <p:nvPr/>
        </p:nvSpPr>
        <p:spPr bwMode="auto">
          <a:xfrm>
            <a:off x="1547936" y="2665462"/>
            <a:ext cx="324008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b="1" kern="0" dirty="0">
                <a:solidFill>
                  <a:srgbClr val="CC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3</a:t>
            </a:r>
            <a:r>
              <a:rPr lang="zh-CN" altLang="en-US" sz="2000" b="1" kern="0" dirty="0">
                <a:solidFill>
                  <a:srgbClr val="CC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、预约挂号服务</a:t>
            </a:r>
          </a:p>
        </p:txBody>
      </p:sp>
      <p:sp>
        <p:nvSpPr>
          <p:cNvPr id="50" name="矩形 49"/>
          <p:cNvSpPr>
            <a:spLocks noChangeArrowheads="1"/>
          </p:cNvSpPr>
          <p:nvPr/>
        </p:nvSpPr>
        <p:spPr bwMode="auto">
          <a:xfrm>
            <a:off x="395536" y="1027386"/>
            <a:ext cx="367188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b="1" kern="0" dirty="0">
                <a:solidFill>
                  <a:srgbClr val="00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1</a:t>
            </a:r>
            <a:r>
              <a:rPr lang="zh-CN" altLang="en-US" sz="2000" b="1" kern="0" dirty="0">
                <a:solidFill>
                  <a:srgbClr val="00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、上门理赔接送车服务</a:t>
            </a:r>
          </a:p>
        </p:txBody>
      </p:sp>
      <p:sp>
        <p:nvSpPr>
          <p:cNvPr id="51" name="矩形 5"/>
          <p:cNvSpPr>
            <a:spLocks noChangeArrowheads="1"/>
          </p:cNvSpPr>
          <p:nvPr/>
        </p:nvSpPr>
        <p:spPr bwMode="auto">
          <a:xfrm>
            <a:off x="1908423" y="3373735"/>
            <a:ext cx="360045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b="1" kern="0" dirty="0">
                <a:solidFill>
                  <a:srgbClr val="99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4</a:t>
            </a:r>
            <a:r>
              <a:rPr lang="zh-CN" altLang="en-US" sz="2000" b="1" kern="0" dirty="0">
                <a:solidFill>
                  <a:srgbClr val="99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、紧急医疗救援及垫付</a:t>
            </a:r>
          </a:p>
        </p:txBody>
      </p:sp>
      <p:sp>
        <p:nvSpPr>
          <p:cNvPr id="52" name="矩形 5"/>
          <p:cNvSpPr>
            <a:spLocks noChangeArrowheads="1"/>
          </p:cNvSpPr>
          <p:nvPr/>
        </p:nvSpPr>
        <p:spPr bwMode="auto">
          <a:xfrm>
            <a:off x="2484686" y="4123730"/>
            <a:ext cx="324008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b="1" kern="0" dirty="0">
                <a:solidFill>
                  <a:srgbClr val="CC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5</a:t>
            </a:r>
            <a:r>
              <a:rPr lang="zh-CN" altLang="en-US" sz="2000" b="1" kern="0" dirty="0">
                <a:solidFill>
                  <a:srgbClr val="CC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、年审到期短信提示</a:t>
            </a:r>
          </a:p>
        </p:txBody>
      </p:sp>
      <p:sp>
        <p:nvSpPr>
          <p:cNvPr id="53" name="矩形 30"/>
          <p:cNvSpPr>
            <a:spLocks noChangeArrowheads="1"/>
          </p:cNvSpPr>
          <p:nvPr/>
        </p:nvSpPr>
        <p:spPr bwMode="auto">
          <a:xfrm>
            <a:off x="3131841" y="1345332"/>
            <a:ext cx="3384375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CN" altLang="en-US" sz="1100" i="0" dirty="0">
                <a:latin typeface="微软雅黑" pitchFamily="34" charset="-122"/>
                <a:ea typeface="微软雅黑" pitchFamily="34" charset="-122"/>
              </a:rPr>
              <a:t>只需一个电</a:t>
            </a:r>
            <a:r>
              <a:rPr lang="zh-CN" altLang="en-US" sz="1100" i="0" dirty="0" smtClean="0">
                <a:latin typeface="微软雅黑" pitchFamily="34" charset="-122"/>
                <a:ea typeface="微软雅黑" pitchFamily="34" charset="-122"/>
              </a:rPr>
              <a:t>话，即</a:t>
            </a:r>
            <a:r>
              <a:rPr lang="zh-CN" altLang="en-US" sz="1100" i="0" dirty="0">
                <a:latin typeface="微软雅黑" pitchFamily="34" charset="-122"/>
                <a:ea typeface="微软雅黑" pitchFamily="34" charset="-122"/>
              </a:rPr>
              <a:t>可足不出户享受专业团队提供的高品质定损、维修，理赔全程服务</a:t>
            </a:r>
            <a:r>
              <a:rPr lang="zh-CN" altLang="en-US" sz="1100" i="0" dirty="0" smtClean="0">
                <a:latin typeface="微软雅黑" pitchFamily="34" charset="-122"/>
                <a:ea typeface="微软雅黑" pitchFamily="34" charset="-122"/>
              </a:rPr>
              <a:t>。</a:t>
            </a:r>
            <a:endParaRPr lang="zh-CN" altLang="en-US" sz="1100" i="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4" name="矩形 31"/>
          <p:cNvSpPr>
            <a:spLocks noChangeArrowheads="1"/>
          </p:cNvSpPr>
          <p:nvPr/>
        </p:nvSpPr>
        <p:spPr bwMode="auto">
          <a:xfrm>
            <a:off x="3419873" y="2119312"/>
            <a:ext cx="4104455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CN" altLang="en-US" sz="1100" i="0" dirty="0">
                <a:latin typeface="微软雅黑" pitchFamily="34" charset="-122"/>
                <a:ea typeface="微软雅黑" pitchFamily="34" charset="-122"/>
              </a:rPr>
              <a:t>随时随地都可以为自己、为家人或为朋友进行“健康医疗保健”方面的电话咨询，足不出户，为您解决日常健康方面的疑问。</a:t>
            </a:r>
          </a:p>
        </p:txBody>
      </p:sp>
      <p:sp>
        <p:nvSpPr>
          <p:cNvPr id="55" name="矩形 32"/>
          <p:cNvSpPr>
            <a:spLocks noChangeArrowheads="1"/>
          </p:cNvSpPr>
          <p:nvPr/>
        </p:nvSpPr>
        <p:spPr bwMode="auto">
          <a:xfrm>
            <a:off x="3635896" y="2939727"/>
            <a:ext cx="457200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1100" i="0" dirty="0">
                <a:latin typeface="微软雅黑" pitchFamily="34" charset="-122"/>
                <a:ea typeface="微软雅黑" pitchFamily="34" charset="-122"/>
              </a:rPr>
              <a:t>为您提供北京市内约</a:t>
            </a:r>
            <a:r>
              <a:rPr lang="en-US" altLang="zh-CN" sz="1100" i="0" dirty="0">
                <a:latin typeface="微软雅黑" pitchFamily="34" charset="-122"/>
                <a:ea typeface="微软雅黑" pitchFamily="34" charset="-122"/>
              </a:rPr>
              <a:t>50</a:t>
            </a:r>
            <a:r>
              <a:rPr lang="zh-CN" altLang="en-US" sz="1100" i="0" dirty="0">
                <a:latin typeface="微软雅黑" pitchFamily="34" charset="-122"/>
                <a:ea typeface="微软雅黑" pitchFamily="34" charset="-122"/>
              </a:rPr>
              <a:t>家医院的预约挂号服务。</a:t>
            </a:r>
          </a:p>
        </p:txBody>
      </p:sp>
      <p:sp>
        <p:nvSpPr>
          <p:cNvPr id="56" name="矩形 33"/>
          <p:cNvSpPr>
            <a:spLocks noChangeArrowheads="1"/>
          </p:cNvSpPr>
          <p:nvPr/>
        </p:nvSpPr>
        <p:spPr bwMode="auto">
          <a:xfrm>
            <a:off x="4716016" y="3619673"/>
            <a:ext cx="3672407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CN" altLang="en-US" sz="1100" i="0" dirty="0">
                <a:latin typeface="微软雅黑" pitchFamily="34" charset="-122"/>
                <a:ea typeface="微软雅黑" pitchFamily="34" charset="-122"/>
              </a:rPr>
              <a:t>出现人伤事故时可得到及时正确的救护指导，实现医疗费用的担保或垫付，避免因资金问题导致无法及时就医。</a:t>
            </a:r>
          </a:p>
        </p:txBody>
      </p:sp>
      <p:sp>
        <p:nvSpPr>
          <p:cNvPr id="57" name="矩形 34"/>
          <p:cNvSpPr>
            <a:spLocks noChangeArrowheads="1"/>
          </p:cNvSpPr>
          <p:nvPr/>
        </p:nvSpPr>
        <p:spPr bwMode="auto">
          <a:xfrm>
            <a:off x="5004048" y="4369668"/>
            <a:ext cx="3528392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CN" altLang="en-US" sz="1100" i="0" dirty="0">
                <a:latin typeface="微软雅黑" pitchFamily="34" charset="-122"/>
                <a:ea typeface="微软雅黑" pitchFamily="34" charset="-122"/>
              </a:rPr>
              <a:t>可以及时掌握自己的爱车年审到期时间，减少因车辆行驶证失效而导致的理赔纠纷，给您提供贴心服务。</a:t>
            </a:r>
          </a:p>
        </p:txBody>
      </p:sp>
      <p:sp>
        <p:nvSpPr>
          <p:cNvPr id="3" name="矩形 2"/>
          <p:cNvSpPr/>
          <p:nvPr/>
        </p:nvSpPr>
        <p:spPr>
          <a:xfrm>
            <a:off x="6245671" y="5171801"/>
            <a:ext cx="28628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200" dirty="0" smtClean="0">
                <a:solidFill>
                  <a:srgbClr val="FFFF00"/>
                </a:solidFill>
                <a:latin typeface="微软雅黑" pitchFamily="34" charset="-122"/>
                <a:ea typeface="微软雅黑" pitchFamily="34" charset="-122"/>
              </a:rPr>
              <a:t>预约挂号及健康咨询热线：</a:t>
            </a:r>
          </a:p>
          <a:p>
            <a:r>
              <a:rPr lang="en-US" altLang="zh-CN" sz="1200" dirty="0" smtClean="0">
                <a:solidFill>
                  <a:srgbClr val="FFFF00"/>
                </a:solidFill>
                <a:latin typeface="微软雅黑" pitchFamily="34" charset="-122"/>
                <a:ea typeface="微软雅黑" pitchFamily="34" charset="-122"/>
              </a:rPr>
              <a:t>400-818-5050</a:t>
            </a:r>
            <a:endParaRPr lang="en-US" altLang="zh-CN" sz="1200" dirty="0">
              <a:solidFill>
                <a:srgbClr val="FFFF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8" name="矩形 57"/>
          <p:cNvSpPr/>
          <p:nvPr/>
        </p:nvSpPr>
        <p:spPr>
          <a:xfrm>
            <a:off x="1637159" y="5161756"/>
            <a:ext cx="28628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200" dirty="0" smtClean="0">
                <a:solidFill>
                  <a:srgbClr val="FFFF00"/>
                </a:solidFill>
                <a:latin typeface="微软雅黑" pitchFamily="34" charset="-122"/>
                <a:ea typeface="微软雅黑" pitchFamily="34" charset="-122"/>
              </a:rPr>
              <a:t>上门理赔接送车服务：</a:t>
            </a:r>
          </a:p>
          <a:p>
            <a:r>
              <a:rPr lang="en-US" altLang="zh-CN" sz="1200" dirty="0" smtClean="0">
                <a:solidFill>
                  <a:srgbClr val="FFFF00"/>
                </a:solidFill>
                <a:latin typeface="微软雅黑" pitchFamily="34" charset="-122"/>
                <a:ea typeface="微软雅黑" pitchFamily="34" charset="-122"/>
              </a:rPr>
              <a:t>95511</a:t>
            </a:r>
            <a:endParaRPr lang="en-US" altLang="zh-CN" sz="1200" dirty="0">
              <a:solidFill>
                <a:srgbClr val="FFFF00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0973996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13" name="Picture 2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48912"/>
            <a:ext cx="3960440" cy="17356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2290" name="Group 2"/>
          <p:cNvGrpSpPr>
            <a:grpSpLocks/>
          </p:cNvGrpSpPr>
          <p:nvPr/>
        </p:nvGrpSpPr>
        <p:grpSpPr bwMode="auto">
          <a:xfrm>
            <a:off x="-22225" y="4360863"/>
            <a:ext cx="9177338" cy="1587500"/>
            <a:chOff x="0" y="0"/>
            <a:chExt cx="9181274" cy="1588274"/>
          </a:xfrm>
        </p:grpSpPr>
        <p:sp>
          <p:nvSpPr>
            <p:cNvPr id="12291" name="矩形 21"/>
            <p:cNvSpPr>
              <a:spLocks noChangeArrowheads="1"/>
            </p:cNvSpPr>
            <p:nvPr/>
          </p:nvSpPr>
          <p:spPr bwMode="auto">
            <a:xfrm>
              <a:off x="0" y="796186"/>
              <a:ext cx="9181274" cy="792088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pPr algn="ctr"/>
              <a:endParaRPr lang="zh-CN" altLang="en-US" sz="16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2292" name="等腰三角形 23"/>
            <p:cNvSpPr>
              <a:spLocks noChangeArrowheads="1"/>
            </p:cNvSpPr>
            <p:nvPr/>
          </p:nvSpPr>
          <p:spPr bwMode="auto">
            <a:xfrm>
              <a:off x="14856" y="0"/>
              <a:ext cx="1573038" cy="811334"/>
            </a:xfrm>
            <a:prstGeom prst="triangle">
              <a:avLst>
                <a:gd name="adj" fmla="val 0"/>
              </a:avLst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pPr algn="ctr"/>
              <a:endParaRPr lang="zh-CN" altLang="en-US" sz="16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cxnSp>
        <p:nvCxnSpPr>
          <p:cNvPr id="12293" name="直接连接符 12"/>
          <p:cNvCxnSpPr>
            <a:cxnSpLocks noChangeShapeType="1"/>
          </p:cNvCxnSpPr>
          <p:nvPr/>
        </p:nvCxnSpPr>
        <p:spPr bwMode="auto">
          <a:xfrm>
            <a:off x="-22225" y="4349750"/>
            <a:ext cx="1570038" cy="811213"/>
          </a:xfrm>
          <a:prstGeom prst="line">
            <a:avLst/>
          </a:prstGeom>
          <a:noFill/>
          <a:ln w="12700" cmpd="sng">
            <a:solidFill>
              <a:srgbClr val="007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294" name="直接连接符 19"/>
          <p:cNvCxnSpPr>
            <a:cxnSpLocks noChangeShapeType="1"/>
          </p:cNvCxnSpPr>
          <p:nvPr/>
        </p:nvCxnSpPr>
        <p:spPr bwMode="auto">
          <a:xfrm>
            <a:off x="1533525" y="5160963"/>
            <a:ext cx="6480175" cy="0"/>
          </a:xfrm>
          <a:prstGeom prst="line">
            <a:avLst/>
          </a:prstGeom>
          <a:noFill/>
          <a:ln w="12700" cmpd="sng">
            <a:solidFill>
              <a:srgbClr val="007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295" name="TextBox 20"/>
          <p:cNvSpPr txBox="1">
            <a:spLocks noChangeArrowheads="1"/>
          </p:cNvSpPr>
          <p:nvPr/>
        </p:nvSpPr>
        <p:spPr bwMode="auto">
          <a:xfrm>
            <a:off x="34925" y="4729708"/>
            <a:ext cx="11525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hangingPunct="1"/>
            <a:r>
              <a:rPr lang="zh-CN" altLang="en-US" dirty="0" smtClean="0">
                <a:solidFill>
                  <a:srgbClr val="FFFFFF"/>
                </a:solidFill>
                <a:latin typeface="Franklin Gothic Medium" pitchFamily="34" charset="0"/>
                <a:ea typeface="微软雅黑" pitchFamily="34" charset="-122"/>
              </a:rPr>
              <a:t>小贴士</a:t>
            </a:r>
            <a:endParaRPr lang="zh-CN" altLang="en-US" dirty="0">
              <a:solidFill>
                <a:srgbClr val="FFFFFF"/>
              </a:solidFill>
              <a:latin typeface="Franklin Gothic Medium" pitchFamily="34" charset="0"/>
              <a:ea typeface="微软雅黑" pitchFamily="34" charset="-122"/>
            </a:endParaRPr>
          </a:p>
        </p:txBody>
      </p:sp>
      <p:pic>
        <p:nvPicPr>
          <p:cNvPr id="12297" name="组合 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5025" y="3932238"/>
            <a:ext cx="798513" cy="1316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8" name="TextBox 40"/>
          <p:cNvSpPr txBox="1">
            <a:spLocks noChangeArrowheads="1"/>
          </p:cNvSpPr>
          <p:nvPr/>
        </p:nvSpPr>
        <p:spPr bwMode="auto">
          <a:xfrm>
            <a:off x="1259632" y="5189538"/>
            <a:ext cx="264177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hangingPunct="1"/>
            <a:r>
              <a:rPr lang="zh-CN" altLang="en-US" sz="1400" b="1" dirty="0" smtClean="0">
                <a:solidFill>
                  <a:schemeClr val="bg1">
                    <a:lumMod val="75000"/>
                  </a:schemeClr>
                </a:solidFill>
                <a:latin typeface="Franklin Gothic Medium" pitchFamily="34" charset="0"/>
                <a:ea typeface="微软雅黑" pitchFamily="34" charset="-122"/>
              </a:rPr>
              <a:t>人身伤亡赔偿标准逐年提高</a:t>
            </a:r>
            <a:endParaRPr lang="zh-CN" altLang="en-US" sz="1400" b="1" dirty="0">
              <a:solidFill>
                <a:schemeClr val="bg1">
                  <a:lumMod val="75000"/>
                </a:schemeClr>
              </a:solidFill>
              <a:latin typeface="Franklin Gothic Medium" pitchFamily="34" charset="0"/>
              <a:ea typeface="微软雅黑" pitchFamily="34" charset="-122"/>
            </a:endParaRPr>
          </a:p>
        </p:txBody>
      </p:sp>
      <p:sp>
        <p:nvSpPr>
          <p:cNvPr id="12300" name="等腰三角形 24"/>
          <p:cNvSpPr>
            <a:spLocks noChangeArrowheads="1"/>
          </p:cNvSpPr>
          <p:nvPr/>
        </p:nvSpPr>
        <p:spPr bwMode="auto">
          <a:xfrm>
            <a:off x="2411884" y="4972050"/>
            <a:ext cx="215900" cy="187325"/>
          </a:xfrm>
          <a:prstGeom prst="triangle">
            <a:avLst>
              <a:gd name="adj" fmla="val 50000"/>
            </a:avLst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/>
            <a:endParaRPr lang="zh-CN" altLang="en-US" sz="1600" b="1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25" name="组合 24"/>
          <p:cNvGrpSpPr/>
          <p:nvPr/>
        </p:nvGrpSpPr>
        <p:grpSpPr>
          <a:xfrm>
            <a:off x="2267744" y="194446"/>
            <a:ext cx="4752528" cy="835281"/>
            <a:chOff x="3347864" y="236985"/>
            <a:chExt cx="3744912" cy="403549"/>
          </a:xfrm>
        </p:grpSpPr>
        <p:sp>
          <p:nvSpPr>
            <p:cNvPr id="26" name="Rectangle 8"/>
            <p:cNvSpPr>
              <a:spLocks noChangeArrowheads="1"/>
            </p:cNvSpPr>
            <p:nvPr/>
          </p:nvSpPr>
          <p:spPr bwMode="auto">
            <a:xfrm>
              <a:off x="3463991" y="369648"/>
              <a:ext cx="3528859" cy="270886"/>
            </a:xfrm>
            <a:custGeom>
              <a:avLst/>
              <a:gdLst>
                <a:gd name="T0" fmla="*/ 0 w 3093568"/>
                <a:gd name="T1" fmla="*/ 0 h 271442"/>
                <a:gd name="T2" fmla="*/ 4024334 w 3093568"/>
                <a:gd name="T3" fmla="*/ 0 h 271442"/>
                <a:gd name="T4" fmla="*/ 4024334 w 3093568"/>
                <a:gd name="T5" fmla="*/ 271442 h 271442"/>
                <a:gd name="T6" fmla="*/ 0 w 3093568"/>
                <a:gd name="T7" fmla="*/ 271442 h 271442"/>
                <a:gd name="T8" fmla="*/ 0 w 3093568"/>
                <a:gd name="T9" fmla="*/ 0 h 2714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93568"/>
                <a:gd name="T16" fmla="*/ 0 h 271442"/>
                <a:gd name="T17" fmla="*/ 3093568 w 3093568"/>
                <a:gd name="T18" fmla="*/ 271442 h 2714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93568" h="271442">
                  <a:moveTo>
                    <a:pt x="0" y="0"/>
                  </a:moveTo>
                  <a:lnTo>
                    <a:pt x="3093568" y="0"/>
                  </a:lnTo>
                  <a:lnTo>
                    <a:pt x="3093568" y="271442"/>
                  </a:lnTo>
                  <a:cubicBezTo>
                    <a:pt x="1777407" y="81360"/>
                    <a:pt x="1788744" y="3494"/>
                    <a:pt x="0" y="27144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DDDDD">
                <a:alpha val="7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27" name="矩形 27"/>
            <p:cNvSpPr>
              <a:spLocks noChangeArrowheads="1"/>
            </p:cNvSpPr>
            <p:nvPr/>
          </p:nvSpPr>
          <p:spPr bwMode="auto">
            <a:xfrm>
              <a:off x="3347864" y="236985"/>
              <a:ext cx="3744912" cy="252783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pPr algn="ctr"/>
              <a:r>
                <a:rPr lang="zh-CN" altLang="en-US" sz="2800" dirty="0" smtClean="0">
                  <a:solidFill>
                    <a:srgbClr val="FFFFFF"/>
                  </a:solidFill>
                  <a:latin typeface="+mn-ea"/>
                  <a:ea typeface="+mn-ea"/>
                </a:rPr>
                <a:t>车险贴士</a:t>
              </a:r>
              <a:r>
                <a:rPr lang="en-US" altLang="zh-CN" sz="2800" dirty="0" smtClean="0">
                  <a:solidFill>
                    <a:srgbClr val="FFFFFF"/>
                  </a:solidFill>
                  <a:latin typeface="+mn-ea"/>
                  <a:ea typeface="+mn-ea"/>
                </a:rPr>
                <a:t>—</a:t>
              </a:r>
              <a:r>
                <a:rPr lang="zh-CN" altLang="en-US" sz="2800" dirty="0" smtClean="0">
                  <a:solidFill>
                    <a:srgbClr val="FFFFFF"/>
                  </a:solidFill>
                  <a:latin typeface="+mn-ea"/>
                  <a:ea typeface="+mn-ea"/>
                </a:rPr>
                <a:t>商业三者险</a:t>
              </a:r>
              <a:endParaRPr lang="zh-CN" altLang="en-US" sz="2800" dirty="0">
                <a:solidFill>
                  <a:srgbClr val="FFFFFF"/>
                </a:solidFill>
                <a:latin typeface="+mn-ea"/>
                <a:ea typeface="+mn-ea"/>
              </a:endParaRPr>
            </a:p>
          </p:txBody>
        </p:sp>
      </p:grpSp>
      <p:sp>
        <p:nvSpPr>
          <p:cNvPr id="28" name="TextBox 6"/>
          <p:cNvSpPr txBox="1">
            <a:spLocks noChangeArrowheads="1"/>
          </p:cNvSpPr>
          <p:nvPr/>
        </p:nvSpPr>
        <p:spPr bwMode="auto">
          <a:xfrm>
            <a:off x="326884" y="913284"/>
            <a:ext cx="4176464" cy="1708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381000" algn="just">
              <a:lnSpc>
                <a:spcPct val="150000"/>
              </a:lnSpc>
              <a:defRPr/>
            </a:pPr>
            <a:r>
              <a:rPr lang="zh-CN" altLang="zh-CN" sz="1200" b="1" dirty="0">
                <a:solidFill>
                  <a:srgbClr val="FF00FF"/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★主要功能</a:t>
            </a:r>
            <a:r>
              <a:rPr lang="zh-CN" altLang="zh-CN" sz="1200" b="1" dirty="0" smtClean="0">
                <a:solidFill>
                  <a:srgbClr val="FF00FF"/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：</a:t>
            </a:r>
            <a:r>
              <a:rPr lang="zh-CN" altLang="en-US" sz="1200" dirty="0" smtClean="0"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赔偿</a:t>
            </a:r>
            <a:r>
              <a:rPr lang="zh-CN" altLang="en-US" sz="12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第三方的人、车、物</a:t>
            </a:r>
            <a:r>
              <a:rPr lang="zh-CN" altLang="en-US" sz="1200" dirty="0" smtClean="0"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损失</a:t>
            </a:r>
            <a:endParaRPr lang="zh-CN" altLang="zh-CN" sz="1200" dirty="0">
              <a:latin typeface="微软雅黑" pitchFamily="34" charset="-122"/>
              <a:ea typeface="微软雅黑" pitchFamily="34" charset="-122"/>
              <a:cs typeface="Times New Roman" pitchFamily="18" charset="0"/>
            </a:endParaRPr>
          </a:p>
          <a:p>
            <a:pPr indent="381000" algn="just">
              <a:lnSpc>
                <a:spcPct val="150000"/>
              </a:lnSpc>
              <a:defRPr/>
            </a:pPr>
            <a:r>
              <a:rPr lang="zh-CN" altLang="zh-CN" sz="1200" b="1" dirty="0" smtClean="0">
                <a:solidFill>
                  <a:srgbClr val="FF00FF"/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★</a:t>
            </a:r>
            <a:r>
              <a:rPr lang="zh-CN" altLang="en-US" sz="1200" b="1" dirty="0" smtClean="0">
                <a:solidFill>
                  <a:srgbClr val="FF00FF"/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保障</a:t>
            </a:r>
            <a:r>
              <a:rPr lang="zh-CN" altLang="zh-CN" sz="1200" b="1" dirty="0" smtClean="0">
                <a:solidFill>
                  <a:srgbClr val="FF00FF"/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金</a:t>
            </a:r>
            <a:r>
              <a:rPr lang="zh-CN" altLang="zh-CN" sz="1200" b="1" dirty="0">
                <a:solidFill>
                  <a:srgbClr val="FF00FF"/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额：</a:t>
            </a:r>
            <a:r>
              <a:rPr lang="zh-CN" altLang="zh-CN" sz="1200" dirty="0"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赔偿限额从</a:t>
            </a:r>
            <a:r>
              <a:rPr lang="en-US" altLang="zh-CN" sz="12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5</a:t>
            </a:r>
            <a:r>
              <a:rPr lang="zh-CN" altLang="zh-CN" sz="12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万</a:t>
            </a:r>
            <a:r>
              <a:rPr lang="zh-CN" altLang="zh-CN" sz="12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元</a:t>
            </a:r>
            <a:r>
              <a:rPr lang="zh-CN" altLang="en-US" sz="12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～</a:t>
            </a:r>
            <a:r>
              <a:rPr lang="en-US" altLang="zh-CN" sz="12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5000</a:t>
            </a:r>
            <a:r>
              <a:rPr lang="zh-CN" altLang="zh-CN" sz="12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万元不等</a:t>
            </a:r>
          </a:p>
          <a:p>
            <a:pPr indent="381000" algn="just">
              <a:lnSpc>
                <a:spcPct val="150000"/>
              </a:lnSpc>
              <a:defRPr/>
            </a:pPr>
            <a:r>
              <a:rPr lang="zh-CN" altLang="en-US" sz="1200" i="1" u="sng" dirty="0" smtClean="0">
                <a:solidFill>
                  <a:srgbClr val="FF00FF"/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资讯分享</a:t>
            </a:r>
            <a:r>
              <a:rPr lang="zh-CN" altLang="zh-CN" sz="1200" i="1" u="sng" dirty="0" smtClean="0">
                <a:solidFill>
                  <a:srgbClr val="FF00FF"/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：</a:t>
            </a:r>
            <a:r>
              <a:rPr lang="zh-CN" altLang="zh-CN" sz="1100" dirty="0"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人伤赔付逐年攀升</a:t>
            </a:r>
            <a:r>
              <a:rPr lang="zh-CN" altLang="en-US" sz="1100" dirty="0"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，包含</a:t>
            </a:r>
            <a:r>
              <a:rPr lang="zh-CN" altLang="zh-CN" sz="1100" dirty="0"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死亡赔偿金、被扶养人生活费、丧葬费</a:t>
            </a:r>
            <a:r>
              <a:rPr lang="zh-CN" altLang="zh-CN" sz="1100" dirty="0" smtClean="0"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等</a:t>
            </a:r>
            <a:r>
              <a:rPr lang="zh-CN" altLang="en-US" sz="1100" dirty="0" smtClean="0"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。北京交通事故撞人导致身故</a:t>
            </a:r>
            <a:r>
              <a:rPr lang="zh-CN" altLang="zh-CN" sz="1100" dirty="0" smtClean="0"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至</a:t>
            </a:r>
            <a:r>
              <a:rPr lang="zh-CN" altLang="zh-CN" sz="1100" dirty="0"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少需赔偿</a:t>
            </a:r>
            <a:r>
              <a:rPr lang="zh-CN" altLang="en-US" sz="1100" dirty="0"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约</a:t>
            </a:r>
            <a:r>
              <a:rPr lang="en-US" altLang="zh-CN" sz="1100" dirty="0"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80</a:t>
            </a:r>
            <a:r>
              <a:rPr lang="zh-CN" altLang="zh-CN" sz="1100" dirty="0"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万</a:t>
            </a:r>
            <a:r>
              <a:rPr lang="zh-CN" altLang="en-US" sz="1100" dirty="0" smtClean="0"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元；且</a:t>
            </a:r>
            <a:r>
              <a:rPr lang="zh-CN" altLang="zh-CN" sz="1100" dirty="0" smtClean="0"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豪</a:t>
            </a:r>
            <a:r>
              <a:rPr lang="zh-CN" altLang="zh-CN" sz="1100" dirty="0"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车比</a:t>
            </a:r>
            <a:r>
              <a:rPr lang="zh-CN" altLang="zh-CN" sz="1100" dirty="0" smtClean="0"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例</a:t>
            </a:r>
            <a:r>
              <a:rPr lang="zh-CN" altLang="en-US" sz="1100" dirty="0" smtClean="0"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日益增多</a:t>
            </a:r>
            <a:r>
              <a:rPr lang="zh-CN" altLang="zh-CN" sz="1100" dirty="0" smtClean="0"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，</a:t>
            </a:r>
            <a:r>
              <a:rPr lang="zh-CN" altLang="en-US" sz="1100" dirty="0" smtClean="0"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发生碰撞后的赔偿风险随之提高。</a:t>
            </a:r>
            <a:endParaRPr lang="en-US" altLang="zh-CN" sz="1100" dirty="0" smtClean="0">
              <a:latin typeface="微软雅黑" pitchFamily="34" charset="-122"/>
              <a:ea typeface="微软雅黑" pitchFamily="34" charset="-122"/>
              <a:cs typeface="Times New Roman" pitchFamily="18" charset="0"/>
            </a:endParaRPr>
          </a:p>
          <a:p>
            <a:pPr indent="381000" algn="just">
              <a:lnSpc>
                <a:spcPct val="150000"/>
              </a:lnSpc>
              <a:defRPr/>
            </a:pPr>
            <a:r>
              <a:rPr lang="zh-CN" altLang="en-US" sz="1200" i="1" u="sng" dirty="0" smtClean="0">
                <a:solidFill>
                  <a:srgbClr val="FF00FF"/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平安建议</a:t>
            </a:r>
            <a:r>
              <a:rPr lang="zh-CN" altLang="zh-CN" sz="1200" i="1" u="sng" dirty="0" smtClean="0">
                <a:solidFill>
                  <a:srgbClr val="FF00FF"/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：</a:t>
            </a:r>
            <a:r>
              <a:rPr lang="zh-CN" altLang="zh-CN" sz="1200" dirty="0" smtClean="0"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建</a:t>
            </a:r>
            <a:r>
              <a:rPr lang="zh-CN" altLang="zh-CN" sz="1200" dirty="0"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议投</a:t>
            </a:r>
            <a:r>
              <a:rPr lang="zh-CN" altLang="zh-CN" sz="1200" dirty="0" smtClean="0"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保</a:t>
            </a:r>
            <a:r>
              <a:rPr lang="zh-CN" altLang="en-US" sz="1200" dirty="0" smtClean="0"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商业第三者</a:t>
            </a:r>
            <a:r>
              <a:rPr lang="en-US" altLang="zh-CN" sz="12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50</a:t>
            </a:r>
            <a:r>
              <a:rPr lang="zh-CN" altLang="zh-CN" sz="12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万</a:t>
            </a:r>
            <a:r>
              <a:rPr lang="zh-CN" altLang="en-US" sz="12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、</a:t>
            </a:r>
            <a:r>
              <a:rPr lang="en-US" altLang="zh-CN" sz="12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100</a:t>
            </a:r>
            <a:r>
              <a:rPr lang="zh-CN" altLang="zh-CN" sz="12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万</a:t>
            </a:r>
            <a:r>
              <a:rPr lang="zh-CN" altLang="en-US" sz="1200" dirty="0"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保</a:t>
            </a:r>
            <a:r>
              <a:rPr lang="zh-CN" altLang="en-US" sz="1200" dirty="0" smtClean="0"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额</a:t>
            </a:r>
            <a:endParaRPr lang="en-US" altLang="zh-CN" sz="1200" dirty="0">
              <a:latin typeface="微软雅黑" pitchFamily="34" charset="-122"/>
              <a:ea typeface="微软雅黑" pitchFamily="34" charset="-122"/>
              <a:cs typeface="Times New Roman" pitchFamily="18" charset="0"/>
            </a:endParaRPr>
          </a:p>
        </p:txBody>
      </p:sp>
      <p:sp>
        <p:nvSpPr>
          <p:cNvPr id="34" name="矩形 9"/>
          <p:cNvSpPr>
            <a:spLocks noChangeArrowheads="1"/>
          </p:cNvSpPr>
          <p:nvPr/>
        </p:nvSpPr>
        <p:spPr bwMode="auto">
          <a:xfrm>
            <a:off x="434896" y="4392315"/>
            <a:ext cx="8136904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39D">
                    <a:lumMod val="10000"/>
                  </a:srgbClr>
                </a:solidFill>
                <a:effectLst/>
                <a:uLnTx/>
                <a:uFillTx/>
                <a:latin typeface="隶书" pitchFamily="49" charset="-122"/>
                <a:ea typeface="隶书" pitchFamily="49" charset="-122"/>
                <a:cs typeface="Times New Roman" pitchFamily="18" charset="0"/>
              </a:rPr>
              <a:t>   据此，商业三者险保额从</a:t>
            </a:r>
            <a:r>
              <a:rPr kumimoji="0" lang="en-US" altLang="zh-CN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隶书" pitchFamily="49" charset="-122"/>
                <a:ea typeface="隶书" pitchFamily="49" charset="-122"/>
              </a:rPr>
              <a:t>20</a:t>
            </a:r>
            <a:r>
              <a:rPr kumimoji="0" lang="zh-CN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隶书" pitchFamily="49" charset="-122"/>
                <a:ea typeface="隶书" pitchFamily="49" charset="-122"/>
              </a:rPr>
              <a:t>万</a:t>
            </a:r>
            <a:r>
              <a:rPr kumimoji="0" lang="zh-CN" alt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隶书" pitchFamily="49" charset="-122"/>
                <a:ea typeface="隶书" pitchFamily="49" charset="-122"/>
              </a:rPr>
              <a:t>元</a:t>
            </a:r>
            <a:r>
              <a:rPr kumimoji="0" lang="zh-CN" alt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隶书" pitchFamily="49" charset="-122"/>
                <a:ea typeface="隶书" pitchFamily="49" charset="-122"/>
              </a:rPr>
              <a:t>增</a:t>
            </a:r>
            <a:r>
              <a:rPr kumimoji="0" lang="zh-CN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隶书" pitchFamily="49" charset="-122"/>
                <a:ea typeface="隶书" pitchFamily="49" charset="-122"/>
              </a:rPr>
              <a:t>加到</a:t>
            </a:r>
            <a:r>
              <a:rPr kumimoji="0" lang="en-US" altLang="zh-CN" sz="20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隶书" pitchFamily="49" charset="-122"/>
                <a:ea typeface="隶书" pitchFamily="49" charset="-122"/>
              </a:rPr>
              <a:t>50</a:t>
            </a:r>
            <a:r>
              <a:rPr kumimoji="0" lang="zh-CN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隶书" pitchFamily="49" charset="-122"/>
                <a:ea typeface="隶书" pitchFamily="49" charset="-122"/>
              </a:rPr>
              <a:t>万元</a:t>
            </a:r>
            <a:r>
              <a:rPr kumimoji="0" lang="zh-CN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隶书" pitchFamily="49" charset="-122"/>
                <a:ea typeface="隶书" pitchFamily="49" charset="-122"/>
              </a:rPr>
              <a:t>，</a:t>
            </a:r>
            <a:r>
              <a:rPr kumimoji="0" lang="zh-CN" altLang="zh-CN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隶书" pitchFamily="49" charset="-122"/>
                <a:ea typeface="隶书" pitchFamily="49" charset="-122"/>
              </a:rPr>
              <a:t>只需多交</a:t>
            </a:r>
            <a:r>
              <a:rPr kumimoji="0" lang="zh-CN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隶书" pitchFamily="49" charset="-122"/>
                <a:ea typeface="隶书" pitchFamily="49" charset="-122"/>
              </a:rPr>
              <a:t>不到</a:t>
            </a:r>
            <a:r>
              <a:rPr kumimoji="0" lang="en-US" altLang="zh-CN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隶书" pitchFamily="49" charset="-122"/>
                <a:ea typeface="隶书" pitchFamily="49" charset="-122"/>
              </a:rPr>
              <a:t>380</a:t>
            </a:r>
            <a:r>
              <a:rPr kumimoji="0" lang="zh-CN" altLang="zh-CN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隶书" pitchFamily="49" charset="-122"/>
                <a:ea typeface="隶书" pitchFamily="49" charset="-122"/>
              </a:rPr>
              <a:t>元；</a:t>
            </a:r>
            <a:endParaRPr kumimoji="0" lang="en-US" altLang="zh-CN" sz="2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隶书" pitchFamily="49" charset="-122"/>
              <a:ea typeface="隶书" pitchFamily="49" charset="-122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zh-CN" sz="1800" b="0" i="0" u="none" strike="noStrike" kern="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隶书" pitchFamily="49" charset="-122"/>
                <a:ea typeface="隶书" pitchFamily="49" charset="-122"/>
              </a:rPr>
              <a:t>每天</a:t>
            </a:r>
            <a:r>
              <a: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隶书" pitchFamily="49" charset="-122"/>
                <a:ea typeface="隶书" pitchFamily="49" charset="-122"/>
              </a:rPr>
              <a:t>多</a:t>
            </a:r>
            <a:r>
              <a:rPr kumimoji="0" lang="zh-CN" altLang="zh-CN" sz="1800" b="0" i="0" u="none" strike="noStrike" kern="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隶书" pitchFamily="49" charset="-122"/>
                <a:ea typeface="隶书" pitchFamily="49" charset="-122"/>
              </a:rPr>
              <a:t>交</a:t>
            </a:r>
            <a:r>
              <a:rPr kumimoji="0" lang="en-US" altLang="zh-CN" sz="1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隶书" pitchFamily="49" charset="-122"/>
                <a:ea typeface="隶书" pitchFamily="49" charset="-122"/>
              </a:rPr>
              <a:t>1</a:t>
            </a:r>
            <a:r>
              <a:rPr kumimoji="0" lang="zh-CN" altLang="zh-CN" sz="1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隶书" pitchFamily="49" charset="-122"/>
                <a:ea typeface="隶书" pitchFamily="49" charset="-122"/>
              </a:rPr>
              <a:t>元钱</a:t>
            </a:r>
            <a:r>
              <a:rPr kumimoji="0" lang="zh-CN" altLang="zh-CN" sz="18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隶书" pitchFamily="49" charset="-122"/>
                <a:ea typeface="隶书" pitchFamily="49" charset="-122"/>
              </a:rPr>
              <a:t>，</a:t>
            </a:r>
            <a:r>
              <a:rPr kumimoji="0" lang="zh-CN" altLang="zh-CN" sz="1800" b="0" i="0" u="none" strike="noStrike" kern="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隶书" pitchFamily="49" charset="-122"/>
                <a:ea typeface="隶书" pitchFamily="49" charset="-122"/>
              </a:rPr>
              <a:t>保障</a:t>
            </a:r>
            <a:r>
              <a: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隶书" pitchFamily="49" charset="-122"/>
                <a:ea typeface="隶书" pitchFamily="49" charset="-122"/>
              </a:rPr>
              <a:t>翻番</a:t>
            </a:r>
            <a:r>
              <a:rPr kumimoji="0" lang="zh-CN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隶书" pitchFamily="49" charset="-122"/>
                <a:ea typeface="隶书" pitchFamily="49" charset="-122"/>
              </a:rPr>
              <a:t>！</a:t>
            </a:r>
            <a:endParaRPr kumimoji="0" lang="en-US" altLang="zh-CN" sz="1800" b="0" i="0" u="none" strike="noStrike" kern="0" cap="none" spc="0" normalizeH="0" baseline="0" noProof="0" dirty="0" smtClean="0">
              <a:ln>
                <a:noFill/>
              </a:ln>
              <a:solidFill>
                <a:srgbClr val="FF00FF"/>
              </a:solidFill>
              <a:effectLst/>
              <a:uLnTx/>
              <a:uFillTx/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4572000" y="926058"/>
            <a:ext cx="42750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81000" algn="just">
              <a:lnSpc>
                <a:spcPct val="150000"/>
              </a:lnSpc>
              <a:defRPr/>
            </a:pPr>
            <a:r>
              <a:rPr lang="zh-CN" altLang="en-US" sz="1200" i="1" dirty="0" smtClean="0">
                <a:solidFill>
                  <a:srgbClr val="FF00FF"/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 </a:t>
            </a:r>
            <a:r>
              <a:rPr lang="zh-CN" altLang="en-US" sz="1200" i="1" u="sng" dirty="0" smtClean="0">
                <a:solidFill>
                  <a:srgbClr val="FF00FF"/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举</a:t>
            </a:r>
            <a:r>
              <a:rPr lang="zh-CN" altLang="en-US" sz="1200" i="1" u="sng" dirty="0">
                <a:solidFill>
                  <a:srgbClr val="FF00FF"/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例：</a:t>
            </a:r>
            <a:r>
              <a:rPr lang="zh-CN" altLang="en-US" sz="1200" dirty="0"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王先生为自</a:t>
            </a:r>
            <a:r>
              <a:rPr lang="zh-CN" altLang="en-US" sz="1200" dirty="0" smtClean="0"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己的</a:t>
            </a:r>
            <a:r>
              <a:rPr lang="zh-CN" altLang="en-US" sz="1200" dirty="0"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爱车投保商业三者险，保额</a:t>
            </a:r>
            <a:r>
              <a:rPr lang="en-US" altLang="zh-CN" sz="1200" dirty="0"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20</a:t>
            </a:r>
            <a:r>
              <a:rPr lang="zh-CN" altLang="en-US" sz="1200" dirty="0"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万元时对应的保费</a:t>
            </a:r>
            <a:r>
              <a:rPr lang="zh-CN" altLang="en-US" sz="1200" dirty="0" smtClean="0"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是</a:t>
            </a:r>
            <a:r>
              <a:rPr lang="en-US" altLang="zh-CN" sz="1200" dirty="0" smtClean="0"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1063</a:t>
            </a:r>
            <a:r>
              <a:rPr lang="zh-CN" altLang="en-US" sz="1200" dirty="0" smtClean="0"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元（含不计免赔），</a:t>
            </a:r>
            <a:r>
              <a:rPr lang="zh-CN" altLang="en-US" sz="1200" dirty="0"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保额增加到</a:t>
            </a:r>
            <a:r>
              <a:rPr lang="en-US" altLang="zh-CN" sz="1200" dirty="0"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50</a:t>
            </a:r>
            <a:r>
              <a:rPr lang="zh-CN" altLang="en-US" sz="1200" dirty="0"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万元时对应的保费</a:t>
            </a:r>
            <a:r>
              <a:rPr lang="zh-CN" altLang="en-US" sz="1200" dirty="0" smtClean="0"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是</a:t>
            </a:r>
            <a:r>
              <a:rPr lang="en-US" altLang="zh-CN" sz="1200" dirty="0" smtClean="0"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1440</a:t>
            </a:r>
            <a:r>
              <a:rPr lang="zh-CN" altLang="en-US" sz="1200" dirty="0" smtClean="0"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元</a:t>
            </a:r>
            <a:r>
              <a:rPr lang="zh-CN" altLang="en-US" sz="1200" dirty="0"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（含不计免赔</a:t>
            </a:r>
            <a:r>
              <a:rPr lang="zh-CN" altLang="en-US" sz="1200" dirty="0" smtClean="0"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）。</a:t>
            </a:r>
            <a:endParaRPr lang="en-US" altLang="zh-CN" sz="1200" dirty="0">
              <a:latin typeface="微软雅黑" pitchFamily="34" charset="-122"/>
              <a:ea typeface="微软雅黑" pitchFamily="34" charset="-122"/>
              <a:cs typeface="Times New Roman" pitchFamily="18" charset="0"/>
            </a:endParaRPr>
          </a:p>
        </p:txBody>
      </p:sp>
      <p:graphicFrame>
        <p:nvGraphicFramePr>
          <p:cNvPr id="38" name="表格 3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428885"/>
              </p:ext>
            </p:extLst>
          </p:nvPr>
        </p:nvGraphicFramePr>
        <p:xfrm>
          <a:off x="4788024" y="2648910"/>
          <a:ext cx="3798188" cy="1712363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795288"/>
                <a:gridCol w="383932"/>
                <a:gridCol w="383932"/>
                <a:gridCol w="380505"/>
                <a:gridCol w="449064"/>
                <a:gridCol w="514195"/>
                <a:gridCol w="445636"/>
                <a:gridCol w="445636"/>
              </a:tblGrid>
              <a:tr h="203312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sz="9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三者限额</a:t>
                      </a:r>
                      <a:endParaRPr kumimoji="0" lang="zh-CN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5</a:t>
                      </a:r>
                      <a:r>
                        <a:rPr kumimoji="0" lang="zh-CN" altLang="en-US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万</a:t>
                      </a:r>
                      <a:endParaRPr kumimoji="0" lang="zh-CN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9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</a:t>
                      </a:r>
                      <a:r>
                        <a:rPr kumimoji="0" lang="zh-CN" altLang="en-US" sz="9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万</a:t>
                      </a:r>
                      <a:endParaRPr kumimoji="0" lang="zh-CN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15</a:t>
                      </a:r>
                      <a:r>
                        <a:rPr kumimoji="0" lang="zh-CN" altLang="en-US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万</a:t>
                      </a:r>
                      <a:endParaRPr kumimoji="0" lang="zh-CN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20</a:t>
                      </a:r>
                      <a:r>
                        <a:rPr kumimoji="0" lang="zh-CN" altLang="en-US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万</a:t>
                      </a:r>
                      <a:endParaRPr kumimoji="0" lang="zh-CN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30</a:t>
                      </a:r>
                      <a:r>
                        <a:rPr kumimoji="0" lang="zh-CN" altLang="en-US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万</a:t>
                      </a:r>
                      <a:endParaRPr kumimoji="0" lang="zh-CN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50</a:t>
                      </a:r>
                      <a:r>
                        <a:rPr kumimoji="0" lang="zh-CN" altLang="en-US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万</a:t>
                      </a:r>
                      <a:endParaRPr kumimoji="0" lang="zh-CN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100</a:t>
                      </a:r>
                      <a:r>
                        <a:rPr kumimoji="0" lang="zh-CN" altLang="en-US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万</a:t>
                      </a:r>
                      <a:endParaRPr kumimoji="0" lang="zh-CN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 horzOverflow="overflow"/>
                </a:tc>
              </a:tr>
              <a:tr h="375772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sz="9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基准保费（元）</a:t>
                      </a:r>
                      <a:br>
                        <a:rPr kumimoji="0" lang="zh-CN" sz="9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</a:br>
                      <a:r>
                        <a:rPr kumimoji="0" lang="zh-CN" altLang="zh-CN" sz="9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【</a:t>
                      </a:r>
                      <a:r>
                        <a:rPr kumimoji="0" lang="zh-CN" sz="9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含不计免赔</a:t>
                      </a:r>
                      <a:r>
                        <a:rPr kumimoji="0" lang="zh-CN" altLang="zh-CN" sz="9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】</a:t>
                      </a:r>
                      <a:endParaRPr kumimoji="0" lang="zh-CN" altLang="zh-CN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593 </a:t>
                      </a:r>
                      <a:endParaRPr kumimoji="0" lang="zh-CN" altLang="zh-CN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9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858 </a:t>
                      </a:r>
                      <a:endParaRPr kumimoji="0" lang="zh-CN" altLang="zh-CN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9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978 </a:t>
                      </a:r>
                      <a:endParaRPr kumimoji="0" lang="zh-CN" altLang="zh-CN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9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1063 </a:t>
                      </a:r>
                      <a:endParaRPr kumimoji="0" lang="zh-CN" altLang="zh-CN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1199 </a:t>
                      </a:r>
                      <a:endParaRPr kumimoji="0" lang="zh-CN" altLang="zh-CN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1440 </a:t>
                      </a:r>
                      <a:endParaRPr kumimoji="0" lang="zh-CN" altLang="zh-CN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9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1875 </a:t>
                      </a:r>
                      <a:endParaRPr kumimoji="0" lang="zh-CN" altLang="zh-CN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 horzOverflow="overflow"/>
                </a:tc>
              </a:tr>
              <a:tr h="161897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5</a:t>
                      </a:r>
                      <a:r>
                        <a:rPr kumimoji="0" lang="zh-CN" altLang="en-US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万→</a:t>
                      </a:r>
                      <a:endParaRPr kumimoji="0" lang="zh-CN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　</a:t>
                      </a:r>
                      <a:endParaRPr kumimoji="0" lang="zh-CN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zh-CN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265 </a:t>
                      </a:r>
                      <a:endParaRPr kumimoji="0" lang="zh-CN" altLang="zh-CN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zh-CN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384 </a:t>
                      </a:r>
                      <a:endParaRPr kumimoji="0" lang="zh-CN" altLang="zh-CN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zh-CN" sz="9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469 </a:t>
                      </a:r>
                      <a:endParaRPr kumimoji="0" lang="zh-CN" altLang="zh-CN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zh-CN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606 </a:t>
                      </a:r>
                      <a:endParaRPr kumimoji="0" lang="zh-CN" altLang="zh-CN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zh-CN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846 </a:t>
                      </a:r>
                      <a:endParaRPr kumimoji="0" lang="zh-CN" altLang="zh-CN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zh-CN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1281 </a:t>
                      </a:r>
                      <a:endParaRPr kumimoji="0" lang="zh-CN" altLang="zh-CN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 horzOverflow="overflow"/>
                </a:tc>
              </a:tr>
              <a:tr h="161897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10</a:t>
                      </a:r>
                      <a:r>
                        <a:rPr kumimoji="0" lang="zh-CN" altLang="en-US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万→</a:t>
                      </a:r>
                      <a:endParaRPr kumimoji="0" lang="zh-CN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　</a:t>
                      </a:r>
                      <a:endParaRPr kumimoji="0" lang="zh-CN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　</a:t>
                      </a:r>
                      <a:endParaRPr kumimoji="0" lang="zh-CN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zh-CN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120 </a:t>
                      </a:r>
                      <a:endParaRPr kumimoji="0" lang="zh-CN" altLang="zh-CN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zh-CN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205 </a:t>
                      </a:r>
                      <a:endParaRPr kumimoji="0" lang="zh-CN" altLang="zh-CN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zh-CN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342 </a:t>
                      </a:r>
                      <a:endParaRPr kumimoji="0" lang="zh-CN" altLang="zh-CN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zh-CN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582 </a:t>
                      </a:r>
                      <a:endParaRPr kumimoji="0" lang="zh-CN" altLang="zh-CN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zh-CN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1017 </a:t>
                      </a:r>
                      <a:endParaRPr kumimoji="0" lang="zh-CN" altLang="zh-CN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 horzOverflow="overflow"/>
                </a:tc>
              </a:tr>
              <a:tr h="161897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15</a:t>
                      </a:r>
                      <a:r>
                        <a:rPr kumimoji="0" lang="zh-CN" altLang="en-US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万→</a:t>
                      </a:r>
                      <a:endParaRPr kumimoji="0" lang="zh-CN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　</a:t>
                      </a:r>
                      <a:endParaRPr kumimoji="0" lang="zh-CN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　</a:t>
                      </a:r>
                      <a:endParaRPr kumimoji="0" lang="zh-CN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　</a:t>
                      </a:r>
                      <a:endParaRPr kumimoji="0" lang="zh-CN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zh-CN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85 </a:t>
                      </a:r>
                      <a:endParaRPr kumimoji="0" lang="zh-CN" altLang="zh-CN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zh-CN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222 </a:t>
                      </a:r>
                      <a:endParaRPr kumimoji="0" lang="zh-CN" altLang="zh-CN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zh-CN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462 </a:t>
                      </a:r>
                      <a:endParaRPr kumimoji="0" lang="zh-CN" altLang="zh-CN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zh-CN" sz="9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897 </a:t>
                      </a:r>
                      <a:endParaRPr kumimoji="0" lang="zh-CN" altLang="zh-CN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 horzOverflow="overflow"/>
                </a:tc>
              </a:tr>
              <a:tr h="161897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20</a:t>
                      </a:r>
                      <a:r>
                        <a:rPr kumimoji="0" lang="zh-CN" altLang="en-US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万→</a:t>
                      </a:r>
                      <a:endParaRPr kumimoji="0" lang="zh-CN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　</a:t>
                      </a:r>
                      <a:endParaRPr kumimoji="0" lang="zh-CN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　</a:t>
                      </a:r>
                      <a:endParaRPr kumimoji="0" lang="zh-CN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　</a:t>
                      </a:r>
                      <a:endParaRPr kumimoji="0" lang="zh-CN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　</a:t>
                      </a:r>
                      <a:endParaRPr kumimoji="0" lang="zh-CN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zh-CN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137 </a:t>
                      </a:r>
                      <a:endParaRPr kumimoji="0" lang="zh-CN" altLang="zh-CN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zh-CN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377 </a:t>
                      </a:r>
                      <a:endParaRPr kumimoji="0" lang="zh-CN" altLang="zh-CN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zh-CN" sz="9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812 </a:t>
                      </a:r>
                      <a:endParaRPr kumimoji="0" lang="zh-CN" altLang="zh-CN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 horzOverflow="overflow"/>
                </a:tc>
              </a:tr>
              <a:tr h="161897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30</a:t>
                      </a:r>
                      <a:r>
                        <a:rPr kumimoji="0" lang="zh-CN" altLang="en-US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万→</a:t>
                      </a:r>
                      <a:endParaRPr kumimoji="0" lang="zh-CN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　</a:t>
                      </a:r>
                      <a:endParaRPr kumimoji="0" lang="zh-CN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　</a:t>
                      </a:r>
                      <a:endParaRPr kumimoji="0" lang="zh-CN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　</a:t>
                      </a:r>
                      <a:endParaRPr kumimoji="0" lang="zh-CN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　</a:t>
                      </a:r>
                      <a:endParaRPr kumimoji="0" lang="zh-CN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　</a:t>
                      </a:r>
                      <a:endParaRPr kumimoji="0" lang="zh-CN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zh-CN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240 </a:t>
                      </a:r>
                      <a:endParaRPr kumimoji="0" lang="zh-CN" altLang="zh-CN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zh-CN" sz="9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675 </a:t>
                      </a:r>
                      <a:endParaRPr kumimoji="0" lang="zh-CN" altLang="zh-CN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 horzOverflow="overflow"/>
                </a:tc>
              </a:tr>
              <a:tr h="161897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50</a:t>
                      </a:r>
                      <a:r>
                        <a:rPr kumimoji="0" lang="zh-CN" altLang="en-US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万→</a:t>
                      </a:r>
                      <a:endParaRPr kumimoji="0" lang="zh-CN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　</a:t>
                      </a:r>
                      <a:endParaRPr kumimoji="0" lang="zh-CN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　</a:t>
                      </a:r>
                      <a:endParaRPr kumimoji="0" lang="zh-CN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　</a:t>
                      </a:r>
                      <a:endParaRPr kumimoji="0" lang="zh-CN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　</a:t>
                      </a:r>
                      <a:endParaRPr kumimoji="0" lang="zh-CN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sz="9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　</a:t>
                      </a:r>
                      <a:endParaRPr kumimoji="0" lang="zh-CN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　</a:t>
                      </a:r>
                      <a:endParaRPr kumimoji="0" lang="zh-CN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zh-CN" sz="9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435 </a:t>
                      </a:r>
                      <a:endParaRPr kumimoji="0" lang="zh-CN" altLang="zh-CN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 horzOverflow="overflow"/>
                </a:tc>
              </a:tr>
              <a:tr h="161897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100</a:t>
                      </a:r>
                      <a:r>
                        <a:rPr kumimoji="0" lang="zh-CN" altLang="en-US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万→</a:t>
                      </a:r>
                      <a:endParaRPr kumimoji="0" lang="zh-CN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　</a:t>
                      </a:r>
                      <a:endParaRPr kumimoji="0" lang="zh-CN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sz="9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　</a:t>
                      </a:r>
                      <a:endParaRPr kumimoji="0" lang="zh-CN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　</a:t>
                      </a:r>
                      <a:endParaRPr kumimoji="0" lang="zh-CN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　</a:t>
                      </a:r>
                      <a:endParaRPr kumimoji="0" lang="zh-CN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　</a:t>
                      </a:r>
                      <a:endParaRPr kumimoji="0" lang="zh-CN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　</a:t>
                      </a:r>
                      <a:endParaRPr kumimoji="0" lang="zh-CN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sz="9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　</a:t>
                      </a:r>
                      <a:endParaRPr kumimoji="0" lang="zh-CN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 horzOverflow="overflow"/>
                </a:tc>
              </a:tr>
            </a:tbl>
          </a:graphicData>
        </a:graphic>
      </p:graphicFrame>
      <p:sp>
        <p:nvSpPr>
          <p:cNvPr id="39" name="等腰三角形 24"/>
          <p:cNvSpPr>
            <a:spLocks noChangeArrowheads="1"/>
          </p:cNvSpPr>
          <p:nvPr/>
        </p:nvSpPr>
        <p:spPr bwMode="auto">
          <a:xfrm>
            <a:off x="6732364" y="4974431"/>
            <a:ext cx="215900" cy="187325"/>
          </a:xfrm>
          <a:prstGeom prst="triangle">
            <a:avLst>
              <a:gd name="adj" fmla="val 50000"/>
            </a:avLst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/>
            <a:endParaRPr lang="zh-CN" altLang="en-US" sz="1600" b="1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0" name="TextBox 40"/>
          <p:cNvSpPr txBox="1">
            <a:spLocks noChangeArrowheads="1"/>
          </p:cNvSpPr>
          <p:nvPr/>
        </p:nvSpPr>
        <p:spPr bwMode="auto">
          <a:xfrm>
            <a:off x="5508104" y="5161756"/>
            <a:ext cx="264177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hangingPunct="1"/>
            <a:r>
              <a:rPr lang="zh-CN" altLang="en-US" sz="1400" b="1" dirty="0" smtClean="0">
                <a:solidFill>
                  <a:schemeClr val="bg1">
                    <a:lumMod val="75000"/>
                  </a:schemeClr>
                </a:solidFill>
                <a:latin typeface="Franklin Gothic Medium" pitchFamily="34" charset="0"/>
                <a:ea typeface="微软雅黑" pitchFamily="34" charset="-122"/>
              </a:rPr>
              <a:t>高保额商业三者险保障更充足</a:t>
            </a:r>
            <a:endParaRPr lang="zh-CN" altLang="en-US" sz="1400" b="1" dirty="0">
              <a:solidFill>
                <a:schemeClr val="bg1">
                  <a:lumMod val="75000"/>
                </a:schemeClr>
              </a:solidFill>
              <a:latin typeface="Franklin Gothic Medium" pitchFamily="34" charset="0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0782174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gradFill rotWithShape="0">
          <a:gsLst>
            <a:gs pos="0">
              <a:schemeClr val="tx1"/>
            </a:gs>
            <a:gs pos="50000">
              <a:srgbClr val="0070C0"/>
            </a:gs>
            <a:gs pos="100000">
              <a:schemeClr val="tx1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180" name="直接连接符 21"/>
          <p:cNvCxnSpPr>
            <a:cxnSpLocks noChangeShapeType="1"/>
          </p:cNvCxnSpPr>
          <p:nvPr/>
        </p:nvCxnSpPr>
        <p:spPr bwMode="auto">
          <a:xfrm>
            <a:off x="0" y="2785492"/>
            <a:ext cx="3131840" cy="0"/>
          </a:xfrm>
          <a:prstGeom prst="line">
            <a:avLst/>
          </a:prstGeom>
          <a:noFill/>
          <a:ln w="6350" cmpd="sng">
            <a:solidFill>
              <a:schemeClr val="bg1"/>
            </a:solidFill>
            <a:prstDash val="dash"/>
            <a:round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181" name="直接连接符 22"/>
          <p:cNvCxnSpPr>
            <a:cxnSpLocks noChangeShapeType="1"/>
          </p:cNvCxnSpPr>
          <p:nvPr/>
        </p:nvCxnSpPr>
        <p:spPr bwMode="auto">
          <a:xfrm>
            <a:off x="5868144" y="2785492"/>
            <a:ext cx="3275856" cy="0"/>
          </a:xfrm>
          <a:prstGeom prst="line">
            <a:avLst/>
          </a:prstGeom>
          <a:noFill/>
          <a:ln w="6350" cmpd="sng">
            <a:solidFill>
              <a:schemeClr val="bg1"/>
            </a:solidFill>
            <a:prstDash val="dash"/>
            <a:round/>
            <a:headEnd type="oval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1295672" y="2425452"/>
            <a:ext cx="6516688" cy="479425"/>
          </a:xfrm>
          <a:prstGeom prst="rect">
            <a:avLst/>
          </a:prstGeom>
        </p:spPr>
        <p:txBody>
          <a:bodyPr rtlCol="0"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altLang="zh-CN" sz="4000" dirty="0" smtClean="0">
                <a:solidFill>
                  <a:srgbClr val="FFFFFF">
                    <a:lumMod val="85000"/>
                  </a:srgbClr>
                </a:solidFill>
                <a:latin typeface="微软雅黑" pitchFamily="34" charset="-122"/>
                <a:ea typeface="微软雅黑" pitchFamily="34" charset="-122"/>
              </a:rPr>
              <a:t>THANKS!</a:t>
            </a:r>
            <a:endParaRPr lang="en-US" altLang="zh-CN" sz="4000" dirty="0">
              <a:solidFill>
                <a:srgbClr val="FFFFFF">
                  <a:lumMod val="85000"/>
                </a:srgbClr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96710627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530" name="直接连接符 12"/>
          <p:cNvCxnSpPr>
            <a:cxnSpLocks noChangeShapeType="1"/>
          </p:cNvCxnSpPr>
          <p:nvPr/>
        </p:nvCxnSpPr>
        <p:spPr bwMode="auto">
          <a:xfrm>
            <a:off x="-22225" y="4349750"/>
            <a:ext cx="1570038" cy="811213"/>
          </a:xfrm>
          <a:prstGeom prst="line">
            <a:avLst/>
          </a:prstGeom>
          <a:noFill/>
          <a:ln w="12700" cmpd="sng">
            <a:solidFill>
              <a:srgbClr val="007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531" name="直接连接符 19"/>
          <p:cNvCxnSpPr>
            <a:cxnSpLocks noChangeShapeType="1"/>
          </p:cNvCxnSpPr>
          <p:nvPr/>
        </p:nvCxnSpPr>
        <p:spPr bwMode="auto">
          <a:xfrm>
            <a:off x="1533525" y="5160963"/>
            <a:ext cx="6480175" cy="0"/>
          </a:xfrm>
          <a:prstGeom prst="line">
            <a:avLst/>
          </a:prstGeom>
          <a:noFill/>
          <a:ln w="12700" cmpd="sng">
            <a:solidFill>
              <a:srgbClr val="007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22534" name="组合 3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5025" y="3932238"/>
            <a:ext cx="798513" cy="1316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5" name="TextBox 40"/>
          <p:cNvSpPr txBox="1">
            <a:spLocks noChangeArrowheads="1"/>
          </p:cNvSpPr>
          <p:nvPr/>
        </p:nvSpPr>
        <p:spPr bwMode="auto">
          <a:xfrm>
            <a:off x="4637261" y="5168900"/>
            <a:ext cx="115887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hangingPunct="1"/>
            <a:r>
              <a:rPr lang="zh-CN" altLang="en-US" sz="1200" dirty="0" smtClean="0">
                <a:solidFill>
                  <a:srgbClr val="FF0000"/>
                </a:solidFill>
                <a:latin typeface="Franklin Gothic Medium" pitchFamily="34" charset="0"/>
                <a:ea typeface="微软雅黑" pitchFamily="34" charset="-122"/>
              </a:rPr>
              <a:t>活动先到先得</a:t>
            </a:r>
            <a:endParaRPr lang="zh-CN" altLang="en-US" sz="1200" dirty="0">
              <a:solidFill>
                <a:srgbClr val="FF0000"/>
              </a:solidFill>
              <a:latin typeface="Franklin Gothic Medium" pitchFamily="34" charset="0"/>
              <a:ea typeface="微软雅黑" pitchFamily="34" charset="-122"/>
            </a:endParaRPr>
          </a:p>
        </p:txBody>
      </p:sp>
      <p:sp>
        <p:nvSpPr>
          <p:cNvPr id="22536" name="TextBox 41"/>
          <p:cNvSpPr txBox="1">
            <a:spLocks noChangeArrowheads="1"/>
          </p:cNvSpPr>
          <p:nvPr/>
        </p:nvSpPr>
        <p:spPr bwMode="auto">
          <a:xfrm>
            <a:off x="6299795" y="5168900"/>
            <a:ext cx="115252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hangingPunct="1"/>
            <a:r>
              <a:rPr lang="zh-CN" altLang="en-US" sz="1200" dirty="0">
                <a:solidFill>
                  <a:srgbClr val="FF00FF"/>
                </a:solidFill>
                <a:latin typeface="Franklin Gothic Medium" pitchFamily="34" charset="0"/>
                <a:ea typeface="微软雅黑" pitchFamily="34" charset="-122"/>
              </a:rPr>
              <a:t>礼</a:t>
            </a:r>
            <a:r>
              <a:rPr lang="zh-CN" altLang="en-US" sz="1200" dirty="0" smtClean="0">
                <a:solidFill>
                  <a:srgbClr val="FF00FF"/>
                </a:solidFill>
                <a:latin typeface="Franklin Gothic Medium" pitchFamily="34" charset="0"/>
                <a:ea typeface="微软雅黑" pitchFamily="34" charset="-122"/>
              </a:rPr>
              <a:t>品送完即止</a:t>
            </a:r>
            <a:endParaRPr lang="zh-CN" altLang="en-US" sz="1200" dirty="0">
              <a:solidFill>
                <a:srgbClr val="FF00FF"/>
              </a:solidFill>
              <a:latin typeface="Franklin Gothic Medium" pitchFamily="34" charset="0"/>
              <a:ea typeface="微软雅黑" pitchFamily="34" charset="-122"/>
            </a:endParaRPr>
          </a:p>
        </p:txBody>
      </p:sp>
      <p:sp>
        <p:nvSpPr>
          <p:cNvPr id="22537" name="TextBox 16"/>
          <p:cNvSpPr txBox="1">
            <a:spLocks noChangeArrowheads="1"/>
          </p:cNvSpPr>
          <p:nvPr/>
        </p:nvSpPr>
        <p:spPr bwMode="auto">
          <a:xfrm>
            <a:off x="1259632" y="5168900"/>
            <a:ext cx="321483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hangingPunct="1"/>
            <a:r>
              <a:rPr lang="zh-CN" altLang="en-US" sz="1200" dirty="0">
                <a:solidFill>
                  <a:srgbClr val="0070C0"/>
                </a:solidFill>
                <a:latin typeface="Franklin Gothic Medium" pitchFamily="34" charset="0"/>
                <a:ea typeface="微软雅黑" pitchFamily="34" charset="-122"/>
              </a:rPr>
              <a:t>以上活动可叠加赠送“来电送礼品”一</a:t>
            </a:r>
            <a:r>
              <a:rPr lang="zh-CN" altLang="en-US" sz="1200" dirty="0" smtClean="0">
                <a:solidFill>
                  <a:srgbClr val="0070C0"/>
                </a:solidFill>
                <a:latin typeface="Franklin Gothic Medium" pitchFamily="34" charset="0"/>
                <a:ea typeface="微软雅黑" pitchFamily="34" charset="-122"/>
              </a:rPr>
              <a:t>份</a:t>
            </a:r>
            <a:endParaRPr lang="en-US" altLang="zh-CN" sz="1200" dirty="0" smtClean="0">
              <a:solidFill>
                <a:srgbClr val="0070C0"/>
              </a:solidFill>
              <a:latin typeface="Franklin Gothic Medium" pitchFamily="34" charset="0"/>
              <a:ea typeface="微软雅黑" pitchFamily="34" charset="-122"/>
            </a:endParaRPr>
          </a:p>
        </p:txBody>
      </p:sp>
      <p:sp>
        <p:nvSpPr>
          <p:cNvPr id="22539" name="等腰三角形 18"/>
          <p:cNvSpPr>
            <a:spLocks noChangeArrowheads="1"/>
          </p:cNvSpPr>
          <p:nvPr/>
        </p:nvSpPr>
        <p:spPr bwMode="auto">
          <a:xfrm>
            <a:off x="6732240" y="4972050"/>
            <a:ext cx="215900" cy="187325"/>
          </a:xfrm>
          <a:prstGeom prst="triangle">
            <a:avLst>
              <a:gd name="adj" fmla="val 50000"/>
            </a:avLst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/>
            <a:endParaRPr lang="zh-CN" altLang="en-US" sz="1600" b="1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1331640" y="194446"/>
            <a:ext cx="4752528" cy="835281"/>
            <a:chOff x="3347864" y="236985"/>
            <a:chExt cx="3744912" cy="403549"/>
          </a:xfrm>
        </p:grpSpPr>
        <p:sp>
          <p:nvSpPr>
            <p:cNvPr id="24" name="Rectangle 8"/>
            <p:cNvSpPr>
              <a:spLocks noChangeArrowheads="1"/>
            </p:cNvSpPr>
            <p:nvPr/>
          </p:nvSpPr>
          <p:spPr bwMode="auto">
            <a:xfrm>
              <a:off x="3463991" y="369648"/>
              <a:ext cx="3528859" cy="270886"/>
            </a:xfrm>
            <a:custGeom>
              <a:avLst/>
              <a:gdLst>
                <a:gd name="T0" fmla="*/ 0 w 3093568"/>
                <a:gd name="T1" fmla="*/ 0 h 271442"/>
                <a:gd name="T2" fmla="*/ 4024334 w 3093568"/>
                <a:gd name="T3" fmla="*/ 0 h 271442"/>
                <a:gd name="T4" fmla="*/ 4024334 w 3093568"/>
                <a:gd name="T5" fmla="*/ 271442 h 271442"/>
                <a:gd name="T6" fmla="*/ 0 w 3093568"/>
                <a:gd name="T7" fmla="*/ 271442 h 271442"/>
                <a:gd name="T8" fmla="*/ 0 w 3093568"/>
                <a:gd name="T9" fmla="*/ 0 h 2714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93568"/>
                <a:gd name="T16" fmla="*/ 0 h 271442"/>
                <a:gd name="T17" fmla="*/ 3093568 w 3093568"/>
                <a:gd name="T18" fmla="*/ 271442 h 2714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93568" h="271442">
                  <a:moveTo>
                    <a:pt x="0" y="0"/>
                  </a:moveTo>
                  <a:lnTo>
                    <a:pt x="3093568" y="0"/>
                  </a:lnTo>
                  <a:lnTo>
                    <a:pt x="3093568" y="271442"/>
                  </a:lnTo>
                  <a:cubicBezTo>
                    <a:pt x="1777407" y="81360"/>
                    <a:pt x="1788744" y="3494"/>
                    <a:pt x="0" y="27144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DDDDD">
                <a:alpha val="7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25" name="矩形 27"/>
            <p:cNvSpPr>
              <a:spLocks noChangeArrowheads="1"/>
            </p:cNvSpPr>
            <p:nvPr/>
          </p:nvSpPr>
          <p:spPr bwMode="auto">
            <a:xfrm>
              <a:off x="3347864" y="236985"/>
              <a:ext cx="3744912" cy="252783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pPr algn="ctr"/>
              <a:r>
                <a:rPr lang="zh-CN" altLang="en-US" sz="2800" dirty="0" smtClean="0">
                  <a:solidFill>
                    <a:srgbClr val="FFFFFF"/>
                  </a:solidFill>
                  <a:latin typeface="+mn-ea"/>
                  <a:ea typeface="+mn-ea"/>
                </a:rPr>
                <a:t>本期促销活动</a:t>
              </a:r>
              <a:endParaRPr lang="zh-CN" altLang="en-US" sz="2800" dirty="0">
                <a:solidFill>
                  <a:srgbClr val="FFFFFF"/>
                </a:solidFill>
                <a:latin typeface="+mn-ea"/>
                <a:ea typeface="+mn-ea"/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7037475" y="357416"/>
            <a:ext cx="2087835" cy="1217626"/>
            <a:chOff x="1116013" y="1903028"/>
            <a:chExt cx="2591891" cy="2084772"/>
          </a:xfrm>
        </p:grpSpPr>
        <p:sp>
          <p:nvSpPr>
            <p:cNvPr id="27" name="TextBox 19"/>
            <p:cNvSpPr txBox="1">
              <a:spLocks noChangeArrowheads="1"/>
            </p:cNvSpPr>
            <p:nvPr/>
          </p:nvSpPr>
          <p:spPr bwMode="auto">
            <a:xfrm>
              <a:off x="2046287" y="3090863"/>
              <a:ext cx="1661617" cy="685053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/>
              <a:r>
                <a:rPr lang="zh-CN" altLang="en-US" sz="2000" dirty="0" smtClean="0">
                  <a:solidFill>
                    <a:srgbClr val="FFFFFF"/>
                  </a:solidFill>
                  <a:latin typeface="+mn-ea"/>
                  <a:ea typeface="+mn-ea"/>
                </a:rPr>
                <a:t>促销活动</a:t>
              </a:r>
              <a:endParaRPr lang="zh-CN" altLang="en-US" sz="2000" dirty="0">
                <a:solidFill>
                  <a:srgbClr val="FFFFFF"/>
                </a:solidFill>
                <a:latin typeface="+mn-ea"/>
                <a:ea typeface="+mn-ea"/>
              </a:endParaRPr>
            </a:p>
          </p:txBody>
        </p:sp>
        <p:cxnSp>
          <p:nvCxnSpPr>
            <p:cNvPr id="28" name="直接连接符 3"/>
            <p:cNvCxnSpPr>
              <a:cxnSpLocks noChangeShapeType="1"/>
            </p:cNvCxnSpPr>
            <p:nvPr/>
          </p:nvCxnSpPr>
          <p:spPr bwMode="auto">
            <a:xfrm>
              <a:off x="1863725" y="2195513"/>
              <a:ext cx="0" cy="1792287"/>
            </a:xfrm>
            <a:prstGeom prst="line">
              <a:avLst/>
            </a:prstGeom>
            <a:noFill/>
            <a:ln w="3175" cmpd="sng">
              <a:solidFill>
                <a:srgbClr val="DDDDD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" name="直接连接符 5"/>
            <p:cNvCxnSpPr>
              <a:cxnSpLocks noChangeShapeType="1"/>
            </p:cNvCxnSpPr>
            <p:nvPr/>
          </p:nvCxnSpPr>
          <p:spPr bwMode="auto">
            <a:xfrm>
              <a:off x="1116013" y="2943225"/>
              <a:ext cx="2382837" cy="0"/>
            </a:xfrm>
            <a:prstGeom prst="line">
              <a:avLst/>
            </a:prstGeom>
            <a:noFill/>
            <a:ln w="3175" cmpd="sng">
              <a:solidFill>
                <a:srgbClr val="DDDDD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0" name="TextBox 8"/>
            <p:cNvSpPr txBox="1">
              <a:spLocks noChangeArrowheads="1"/>
            </p:cNvSpPr>
            <p:nvPr/>
          </p:nvSpPr>
          <p:spPr bwMode="auto">
            <a:xfrm>
              <a:off x="2336800" y="1903028"/>
              <a:ext cx="1220787" cy="632356"/>
            </a:xfrm>
            <a:prstGeom prst="rect">
              <a:avLst/>
            </a:prstGeom>
            <a:noFill/>
            <a:ln>
              <a:noFill/>
            </a:ln>
            <a:scene3d>
              <a:camera prst="orthographicFront">
                <a:rot lat="0" lon="0" rev="10800000"/>
              </a:camera>
              <a:lightRig rig="threePt" dir="t"/>
            </a:scene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en-US" dirty="0">
                  <a:solidFill>
                    <a:srgbClr val="0070C0"/>
                  </a:solidFill>
                  <a:latin typeface="+mn-ea"/>
                  <a:ea typeface="+mn-ea"/>
                </a:rPr>
                <a:t>&gt;&gt;&gt;</a:t>
              </a:r>
              <a:endParaRPr lang="zh-CN" altLang="en-US" dirty="0">
                <a:solidFill>
                  <a:srgbClr val="0070C0"/>
                </a:solidFill>
                <a:latin typeface="+mn-ea"/>
                <a:ea typeface="+mn-ea"/>
              </a:endParaRPr>
            </a:p>
          </p:txBody>
        </p:sp>
      </p:grpSp>
      <p:graphicFrame>
        <p:nvGraphicFramePr>
          <p:cNvPr id="32" name="表格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0056587"/>
              </p:ext>
            </p:extLst>
          </p:nvPr>
        </p:nvGraphicFramePr>
        <p:xfrm>
          <a:off x="1403646" y="1027140"/>
          <a:ext cx="5616626" cy="3911445"/>
        </p:xfrm>
        <a:graphic>
          <a:graphicData uri="http://schemas.openxmlformats.org/drawingml/2006/table">
            <a:tbl>
              <a:tblPr>
                <a:tableStyleId>{93296810-A885-4BE3-A3E7-6D5BEEA58F35}</a:tableStyleId>
              </a:tblPr>
              <a:tblGrid>
                <a:gridCol w="561352"/>
                <a:gridCol w="762063"/>
                <a:gridCol w="886345"/>
                <a:gridCol w="1595421"/>
                <a:gridCol w="1811445"/>
              </a:tblGrid>
              <a:tr h="325929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100" b="1" u="none" strike="noStrike" dirty="0" smtClean="0">
                          <a:effectLst/>
                          <a:latin typeface="+mn-ea"/>
                          <a:ea typeface="+mn-ea"/>
                        </a:rPr>
                        <a:t>职团客户</a:t>
                      </a:r>
                      <a:endParaRPr lang="zh-CN" altLang="en-US" sz="1100" b="1" i="0" u="none" strike="noStrike" dirty="0" smtClean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100" b="1" u="none" strike="noStrike" dirty="0" smtClean="0">
                          <a:effectLst/>
                          <a:latin typeface="+mn-ea"/>
                          <a:ea typeface="+mn-ea"/>
                        </a:rPr>
                        <a:t>出险要求</a:t>
                      </a:r>
                      <a:endParaRPr lang="zh-CN" altLang="en-US" sz="1100" b="1" i="0" u="none" strike="noStrike" dirty="0" smtClean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100" b="1" u="none" strike="noStrike" dirty="0" smtClean="0">
                          <a:effectLst/>
                          <a:latin typeface="+mn-ea"/>
                          <a:ea typeface="+mn-ea"/>
                        </a:rPr>
                        <a:t>商业保费要求</a:t>
                      </a:r>
                      <a:endParaRPr lang="zh-CN" altLang="en-US" sz="1100" b="1" i="0" u="none" strike="noStrike" dirty="0" smtClean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100" b="1" u="none" strike="noStrike" dirty="0">
                          <a:effectLst/>
                          <a:latin typeface="+mn-ea"/>
                          <a:ea typeface="+mn-ea"/>
                        </a:rPr>
                        <a:t>礼</a:t>
                      </a:r>
                      <a:r>
                        <a:rPr lang="zh-CN" altLang="en-US" sz="1100" b="1" u="none" strike="noStrike" dirty="0" smtClean="0">
                          <a:effectLst/>
                          <a:latin typeface="+mn-ea"/>
                          <a:ea typeface="+mn-ea"/>
                        </a:rPr>
                        <a:t>品</a:t>
                      </a:r>
                      <a:r>
                        <a:rPr lang="en-US" altLang="zh-CN" sz="1100" b="1" u="none" strike="noStrike" dirty="0" smtClean="0">
                          <a:effectLst/>
                          <a:latin typeface="+mn-ea"/>
                          <a:ea typeface="+mn-ea"/>
                        </a:rPr>
                        <a:t>1</a:t>
                      </a:r>
                      <a:endParaRPr lang="zh-CN" altLang="en-US" sz="1100" b="1" i="0" u="none" strike="noStrike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礼品</a:t>
                      </a:r>
                      <a:r>
                        <a:rPr lang="en-US" altLang="zh-CN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2</a:t>
                      </a:r>
                      <a:endParaRPr lang="zh-CN" altLang="en-US" sz="1100" b="1" i="0" u="none" strike="noStrike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/>
                </a:tc>
              </a:tr>
              <a:tr h="330788">
                <a:tc rowSpan="7"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100" u="none" strike="noStrike" dirty="0">
                          <a:effectLst/>
                          <a:latin typeface="+mn-ea"/>
                          <a:ea typeface="+mn-ea"/>
                        </a:rPr>
                        <a:t>续保</a:t>
                      </a:r>
                      <a:endParaRPr lang="zh-CN" alt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无</a:t>
                      </a:r>
                      <a:endParaRPr lang="zh-CN" alt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单交强</a:t>
                      </a:r>
                      <a:endParaRPr lang="en-US" altLang="zh-CN" sz="1100" b="0" i="0" u="none" strike="noStrike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ts val="1500"/>
                        </a:lnSpc>
                      </a:pPr>
                      <a:r>
                        <a:rPr lang="zh-CN" altLang="en-US" sz="11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抱枕被</a:t>
                      </a:r>
                      <a:endParaRPr lang="en-US" altLang="zh-CN" sz="1100" b="0" i="0" u="none" strike="noStrike" dirty="0">
                        <a:solidFill>
                          <a:srgbClr val="FF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宋体"/>
                        </a:rPr>
                        <a:t>无</a:t>
                      </a:r>
                    </a:p>
                  </a:txBody>
                  <a:tcPr marL="9525" marR="9525" marT="9525" marB="0" anchor="ctr"/>
                </a:tc>
              </a:tr>
              <a:tr h="330788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100" u="none" strike="noStrike" dirty="0">
                          <a:effectLst/>
                          <a:latin typeface="+mn-ea"/>
                          <a:ea typeface="+mn-ea"/>
                        </a:rPr>
                        <a:t>出险</a:t>
                      </a:r>
                      <a:r>
                        <a:rPr lang="en-US" altLang="zh-CN" sz="1100" u="none" strike="noStrike" dirty="0">
                          <a:effectLst/>
                          <a:latin typeface="+mn-ea"/>
                          <a:ea typeface="+mn-ea"/>
                        </a:rPr>
                        <a:t>0</a:t>
                      </a:r>
                      <a:r>
                        <a:rPr lang="zh-CN" altLang="en-US" sz="1100" u="none" strike="noStrike" dirty="0">
                          <a:effectLst/>
                          <a:latin typeface="+mn-ea"/>
                          <a:ea typeface="+mn-ea"/>
                        </a:rPr>
                        <a:t>、</a:t>
                      </a:r>
                      <a:r>
                        <a:rPr lang="en-US" altLang="zh-CN" sz="1100" u="none" strike="noStrike" dirty="0">
                          <a:effectLst/>
                          <a:latin typeface="+mn-ea"/>
                          <a:ea typeface="+mn-ea"/>
                        </a:rPr>
                        <a:t>1</a:t>
                      </a:r>
                      <a:r>
                        <a:rPr lang="zh-CN" altLang="en-US" sz="1100" u="none" strike="noStrike" dirty="0">
                          <a:effectLst/>
                          <a:latin typeface="+mn-ea"/>
                          <a:ea typeface="+mn-ea"/>
                        </a:rPr>
                        <a:t>次</a:t>
                      </a:r>
                      <a:endParaRPr lang="zh-CN" alt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&lt;800</a:t>
                      </a:r>
                      <a:endParaRPr lang="en-US" altLang="zh-CN" sz="1100" b="0" i="0" u="none" strike="noStrike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ts val="1500"/>
                        </a:lnSpc>
                      </a:pPr>
                      <a:r>
                        <a:rPr lang="zh-CN" altLang="en-US" sz="11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抱枕被</a:t>
                      </a:r>
                      <a:endParaRPr lang="en-US" altLang="zh-CN" sz="1100" b="0" i="0" u="none" strike="noStrike" dirty="0">
                        <a:solidFill>
                          <a:srgbClr val="FF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宋体"/>
                        </a:rPr>
                        <a:t>无</a:t>
                      </a:r>
                    </a:p>
                  </a:txBody>
                  <a:tcPr marL="9525" marR="9525" marT="9525" marB="0" anchor="ctr"/>
                </a:tc>
              </a:tr>
              <a:tr h="330788">
                <a:tc vMerge="1">
                  <a:txBody>
                    <a:bodyPr/>
                    <a:lstStyle/>
                    <a:p>
                      <a:pPr algn="ctr" rtl="0" fontAlgn="ctr"/>
                      <a:endParaRPr lang="zh-CN" alt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zh-CN" alt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100" u="none" strike="noStrike" dirty="0" smtClean="0">
                          <a:effectLst/>
                          <a:latin typeface="+mn-ea"/>
                          <a:ea typeface="+mn-ea"/>
                        </a:rPr>
                        <a:t>≥</a:t>
                      </a:r>
                      <a:r>
                        <a:rPr lang="en-US" altLang="zh-CN" sz="1100" u="none" strike="noStrike" dirty="0" smtClean="0">
                          <a:effectLst/>
                          <a:latin typeface="+mn-ea"/>
                          <a:ea typeface="+mn-ea"/>
                        </a:rPr>
                        <a:t>800</a:t>
                      </a:r>
                      <a:endParaRPr lang="en-US" altLang="zh-CN" sz="1100" b="0" i="0" u="none" strike="noStrike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ts val="1500"/>
                        </a:lnSpc>
                      </a:pPr>
                      <a:r>
                        <a:rPr lang="zh-CN" altLang="en-US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玻</a:t>
                      </a:r>
                      <a:r>
                        <a:rPr lang="zh-CN" altLang="en-US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璃修复</a:t>
                      </a:r>
                      <a:r>
                        <a:rPr lang="en-US" altLang="zh-CN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+</a:t>
                      </a:r>
                      <a:r>
                        <a:rPr lang="zh-CN" altLang="en-US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六选一</a:t>
                      </a:r>
                      <a:endParaRPr lang="en-US" altLang="zh-CN" sz="1100" b="0" i="0" u="none" strike="noStrike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宋体"/>
                        </a:rPr>
                        <a:t>无</a:t>
                      </a:r>
                    </a:p>
                  </a:txBody>
                  <a:tcPr marL="9525" marR="9525" marT="9525" marB="0" anchor="ctr"/>
                </a:tc>
              </a:tr>
              <a:tr h="330788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100" u="none" strike="noStrike" dirty="0" smtClean="0">
                          <a:effectLst/>
                          <a:latin typeface="+mn-ea"/>
                          <a:ea typeface="+mn-ea"/>
                        </a:rPr>
                        <a:t>≥</a:t>
                      </a:r>
                      <a:r>
                        <a:rPr lang="en-US" altLang="zh-CN" sz="1100" u="none" strike="noStrike" dirty="0" smtClean="0">
                          <a:effectLst/>
                          <a:latin typeface="+mn-ea"/>
                          <a:ea typeface="+mn-ea"/>
                        </a:rPr>
                        <a:t>1800</a:t>
                      </a:r>
                      <a:endParaRPr lang="en-US" altLang="zh-CN" sz="1100" b="0" i="0" u="none" strike="noStrike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ts val="1500"/>
                        </a:lnSpc>
                      </a:pPr>
                      <a:r>
                        <a:rPr lang="zh-CN" altLang="en-US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玻</a:t>
                      </a:r>
                      <a:r>
                        <a:rPr lang="zh-CN" altLang="en-US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璃修复</a:t>
                      </a:r>
                      <a:r>
                        <a:rPr lang="en-US" altLang="zh-CN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+</a:t>
                      </a:r>
                      <a:r>
                        <a:rPr lang="zh-CN" altLang="en-US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六选二</a:t>
                      </a:r>
                      <a:endParaRPr lang="en-US" altLang="zh-CN" sz="1100" b="0" i="0" u="none" strike="noStrike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宋体"/>
                        </a:rPr>
                        <a:t>玻璃修复 </a:t>
                      </a:r>
                      <a:r>
                        <a:rPr lang="en-US" altLang="zh-CN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宋体"/>
                        </a:rPr>
                        <a:t>+ </a:t>
                      </a:r>
                      <a:r>
                        <a:rPr lang="zh-CN" altLang="en-US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宋体"/>
                        </a:rPr>
                        <a:t>半合成保养</a:t>
                      </a:r>
                    </a:p>
                  </a:txBody>
                  <a:tcPr marL="9525" marR="9525" marT="9525" marB="0" anchor="ctr"/>
                </a:tc>
              </a:tr>
              <a:tr h="330788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100" u="none" strike="noStrike" dirty="0" smtClean="0">
                          <a:effectLst/>
                          <a:latin typeface="+mn-ea"/>
                          <a:ea typeface="+mn-ea"/>
                        </a:rPr>
                        <a:t>≥</a:t>
                      </a:r>
                      <a:r>
                        <a:rPr lang="en-US" altLang="zh-CN" sz="1100" u="none" strike="noStrike" dirty="0" smtClean="0">
                          <a:effectLst/>
                          <a:latin typeface="+mn-ea"/>
                          <a:ea typeface="+mn-ea"/>
                        </a:rPr>
                        <a:t>4500</a:t>
                      </a:r>
                      <a:endParaRPr lang="en-US" altLang="zh-CN" sz="1100" b="0" i="0" u="none" strike="noStrike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ts val="1500"/>
                        </a:lnSpc>
                      </a:pPr>
                      <a:r>
                        <a:rPr lang="zh-CN" altLang="en-US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玻</a:t>
                      </a:r>
                      <a:r>
                        <a:rPr lang="zh-CN" altLang="en-US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璃修复</a:t>
                      </a:r>
                      <a:r>
                        <a:rPr lang="en-US" altLang="zh-CN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+</a:t>
                      </a:r>
                      <a:r>
                        <a:rPr lang="zh-CN" altLang="en-US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六选三</a:t>
                      </a:r>
                      <a:endParaRPr lang="en-US" altLang="zh-CN" sz="1100" b="0" i="0" u="none" strike="noStrike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宋体"/>
                        </a:rPr>
                        <a:t>玻璃修复 </a:t>
                      </a:r>
                      <a:r>
                        <a:rPr lang="en-US" altLang="zh-CN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宋体"/>
                        </a:rPr>
                        <a:t>+ </a:t>
                      </a:r>
                      <a:r>
                        <a:rPr lang="zh-CN" altLang="en-US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宋体"/>
                        </a:rPr>
                        <a:t>全合成保养</a:t>
                      </a:r>
                    </a:p>
                  </a:txBody>
                  <a:tcPr marL="9525" marR="9525" marT="9525" marB="0" anchor="ctr"/>
                </a:tc>
              </a:tr>
              <a:tr h="330788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100" u="none" strike="noStrike" dirty="0">
                          <a:effectLst/>
                          <a:latin typeface="+mn-ea"/>
                          <a:ea typeface="+mn-ea"/>
                        </a:rPr>
                        <a:t>出险</a:t>
                      </a:r>
                      <a:r>
                        <a:rPr lang="en-US" altLang="zh-CN" sz="1100" u="none" strike="noStrike" dirty="0" smtClean="0">
                          <a:effectLst/>
                          <a:latin typeface="+mn-ea"/>
                          <a:ea typeface="+mn-ea"/>
                        </a:rPr>
                        <a:t>2</a:t>
                      </a:r>
                      <a:r>
                        <a:rPr lang="zh-CN" altLang="en-US" sz="1100" u="none" strike="noStrike" dirty="0" smtClean="0">
                          <a:effectLst/>
                          <a:latin typeface="+mn-ea"/>
                          <a:ea typeface="+mn-ea"/>
                        </a:rPr>
                        <a:t>次</a:t>
                      </a:r>
                      <a:endParaRPr lang="zh-CN" alt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100" u="none" strike="noStrike" dirty="0">
                          <a:effectLst/>
                          <a:latin typeface="+mn-ea"/>
                          <a:ea typeface="+mn-ea"/>
                        </a:rPr>
                        <a:t>≥</a:t>
                      </a:r>
                      <a:r>
                        <a:rPr lang="en-US" altLang="zh-CN" sz="1100" u="none" strike="noStrike" dirty="0">
                          <a:effectLst/>
                          <a:latin typeface="+mn-ea"/>
                          <a:ea typeface="+mn-ea"/>
                        </a:rPr>
                        <a:t>3500</a:t>
                      </a:r>
                      <a:endParaRPr lang="en-US" altLang="zh-CN" sz="1100" b="0" i="0" u="none" strike="noStrike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ts val="1500"/>
                        </a:lnSpc>
                      </a:pPr>
                      <a:r>
                        <a:rPr lang="zh-CN" altLang="en-US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玻璃修复</a:t>
                      </a:r>
                      <a:r>
                        <a:rPr lang="en-US" altLang="zh-CN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+</a:t>
                      </a:r>
                      <a:r>
                        <a:rPr lang="zh-CN" altLang="en-US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六选二</a:t>
                      </a:r>
                      <a:endParaRPr lang="en-US" altLang="zh-CN" sz="1100" b="0" i="0" u="none" strike="noStrike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宋体"/>
                        </a:rPr>
                        <a:t>玻璃修复 </a:t>
                      </a:r>
                      <a:r>
                        <a:rPr lang="en-US" altLang="zh-CN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宋体"/>
                        </a:rPr>
                        <a:t>+ </a:t>
                      </a:r>
                      <a:r>
                        <a:rPr lang="zh-CN" altLang="en-US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宋体"/>
                        </a:rPr>
                        <a:t>半合成保养</a:t>
                      </a:r>
                    </a:p>
                  </a:txBody>
                  <a:tcPr marL="9525" marR="9525" marT="9525" marB="0" anchor="ctr"/>
                </a:tc>
              </a:tr>
              <a:tr h="330788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100" u="none" strike="noStrike" dirty="0">
                          <a:effectLst/>
                          <a:latin typeface="+mn-ea"/>
                          <a:ea typeface="+mn-ea"/>
                        </a:rPr>
                        <a:t>≥</a:t>
                      </a:r>
                      <a:r>
                        <a:rPr lang="en-US" altLang="zh-CN" sz="1100" u="none" strike="noStrike" dirty="0">
                          <a:effectLst/>
                          <a:latin typeface="+mn-ea"/>
                          <a:ea typeface="+mn-ea"/>
                        </a:rPr>
                        <a:t>6500</a:t>
                      </a:r>
                      <a:endParaRPr lang="en-US" altLang="zh-CN" sz="1100" b="0" i="0" u="none" strike="noStrike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ts val="1500"/>
                        </a:lnSpc>
                      </a:pPr>
                      <a:r>
                        <a:rPr lang="zh-CN" altLang="en-US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玻璃修复</a:t>
                      </a:r>
                      <a:r>
                        <a:rPr lang="en-US" altLang="zh-CN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+</a:t>
                      </a:r>
                      <a:r>
                        <a:rPr lang="zh-CN" altLang="en-US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六选三</a:t>
                      </a:r>
                      <a:endParaRPr lang="en-US" altLang="zh-CN" sz="1100" b="0" i="0" u="none" strike="noStrike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宋体"/>
                        </a:rPr>
                        <a:t>玻璃修复 </a:t>
                      </a:r>
                      <a:r>
                        <a:rPr lang="en-US" altLang="zh-CN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宋体"/>
                        </a:rPr>
                        <a:t>+ </a:t>
                      </a:r>
                      <a:r>
                        <a:rPr lang="zh-CN" altLang="en-US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宋体"/>
                        </a:rPr>
                        <a:t>全合成保养</a:t>
                      </a:r>
                    </a:p>
                  </a:txBody>
                  <a:tcPr marL="9525" marR="9525" marT="9525" marB="0" anchor="ctr"/>
                </a:tc>
              </a:tr>
              <a:tr h="314306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100" u="none" strike="noStrike" dirty="0">
                          <a:effectLst/>
                          <a:latin typeface="+mn-ea"/>
                          <a:ea typeface="+mn-ea"/>
                        </a:rPr>
                        <a:t>转保</a:t>
                      </a:r>
                      <a:endParaRPr lang="zh-CN" alt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/>
                </a:tc>
                <a:tc rowSpan="3">
                  <a:txBody>
                    <a:bodyPr/>
                    <a:lstStyle/>
                    <a:p>
                      <a:pPr marL="171450" indent="-171450" algn="l" rtl="0" fontAlgn="ctr">
                        <a:lnSpc>
                          <a:spcPts val="2000"/>
                        </a:lnSpc>
                        <a:buFont typeface="Arial" pitchFamily="34" charset="0"/>
                        <a:buChar char="•"/>
                      </a:pPr>
                      <a:r>
                        <a:rPr lang="zh-CN" altLang="en-US" sz="1100" u="none" strike="noStrike" dirty="0" smtClean="0">
                          <a:effectLst/>
                          <a:latin typeface="+mn-ea"/>
                          <a:ea typeface="+mn-ea"/>
                        </a:rPr>
                        <a:t>出</a:t>
                      </a:r>
                      <a:r>
                        <a:rPr lang="zh-CN" altLang="en-US" sz="1100" u="none" strike="noStrike" dirty="0">
                          <a:effectLst/>
                          <a:latin typeface="+mn-ea"/>
                          <a:ea typeface="+mn-ea"/>
                        </a:rPr>
                        <a:t>险</a:t>
                      </a:r>
                      <a:r>
                        <a:rPr lang="en-US" altLang="zh-CN" sz="1100" u="none" strike="noStrike" dirty="0">
                          <a:effectLst/>
                          <a:latin typeface="+mn-ea"/>
                          <a:ea typeface="+mn-ea"/>
                        </a:rPr>
                        <a:t>0</a:t>
                      </a:r>
                      <a:r>
                        <a:rPr lang="zh-CN" altLang="en-US" sz="1100" u="none" strike="noStrike" dirty="0">
                          <a:effectLst/>
                          <a:latin typeface="+mn-ea"/>
                          <a:ea typeface="+mn-ea"/>
                        </a:rPr>
                        <a:t>、</a:t>
                      </a:r>
                      <a:r>
                        <a:rPr lang="en-US" altLang="zh-CN" sz="1100" u="none" strike="noStrike" dirty="0">
                          <a:effectLst/>
                          <a:latin typeface="+mn-ea"/>
                          <a:ea typeface="+mn-ea"/>
                        </a:rPr>
                        <a:t>1</a:t>
                      </a:r>
                      <a:r>
                        <a:rPr lang="zh-CN" altLang="en-US" sz="1100" u="none" strike="noStrike" dirty="0" smtClean="0">
                          <a:effectLst/>
                          <a:latin typeface="+mn-ea"/>
                          <a:ea typeface="+mn-ea"/>
                        </a:rPr>
                        <a:t>次</a:t>
                      </a:r>
                      <a:endParaRPr lang="en-US" altLang="zh-CN" sz="1100" u="none" strike="noStrike" dirty="0" smtClean="0">
                        <a:effectLst/>
                        <a:latin typeface="+mn-ea"/>
                        <a:ea typeface="+mn-ea"/>
                      </a:endParaRPr>
                    </a:p>
                    <a:p>
                      <a:pPr marL="171450" indent="-171450" algn="l" rtl="0" fontAlgn="ctr">
                        <a:lnSpc>
                          <a:spcPts val="2000"/>
                        </a:lnSpc>
                        <a:buFont typeface="Arial" pitchFamily="34" charset="0"/>
                        <a:buChar char="•"/>
                      </a:pPr>
                      <a:r>
                        <a:rPr lang="zh-CN" altLang="en-US" sz="1100" u="none" strike="noStrike" dirty="0" smtClean="0">
                          <a:effectLst/>
                          <a:latin typeface="+mn-ea"/>
                          <a:ea typeface="+mn-ea"/>
                        </a:rPr>
                        <a:t>出险</a:t>
                      </a:r>
                      <a:r>
                        <a:rPr lang="en-US" altLang="zh-CN" sz="1100" u="none" strike="noStrike" dirty="0" smtClean="0">
                          <a:effectLst/>
                          <a:latin typeface="+mn-ea"/>
                          <a:ea typeface="+mn-ea"/>
                        </a:rPr>
                        <a:t>2</a:t>
                      </a:r>
                      <a:r>
                        <a:rPr lang="zh-CN" altLang="en-US" sz="1100" u="none" strike="noStrike" dirty="0" smtClean="0">
                          <a:effectLst/>
                          <a:latin typeface="+mn-ea"/>
                          <a:ea typeface="+mn-ea"/>
                        </a:rPr>
                        <a:t>次且无赔系数</a:t>
                      </a:r>
                      <a:r>
                        <a:rPr lang="en-US" altLang="zh-CN" sz="1100" u="none" strike="noStrike" dirty="0" smtClean="0">
                          <a:effectLst/>
                          <a:latin typeface="+mn-ea"/>
                          <a:ea typeface="+mn-ea"/>
                        </a:rPr>
                        <a:t>&lt;1</a:t>
                      </a:r>
                      <a:endParaRPr lang="zh-CN" alt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100" u="none" strike="noStrike">
                          <a:effectLst/>
                          <a:latin typeface="+mn-ea"/>
                          <a:ea typeface="+mn-ea"/>
                        </a:rPr>
                        <a:t>≥</a:t>
                      </a:r>
                      <a:r>
                        <a:rPr lang="en-US" altLang="zh-CN" sz="1100" u="none" strike="noStrike">
                          <a:effectLst/>
                          <a:latin typeface="+mn-ea"/>
                          <a:ea typeface="+mn-ea"/>
                        </a:rPr>
                        <a:t>1500</a:t>
                      </a:r>
                      <a:endParaRPr lang="en-US" altLang="zh-CN" sz="1100" b="0" i="0" u="none" strike="noStrike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ts val="1500"/>
                        </a:lnSpc>
                      </a:pPr>
                      <a:r>
                        <a:rPr lang="zh-CN" altLang="en-US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玻璃修复</a:t>
                      </a:r>
                      <a:r>
                        <a:rPr lang="en-US" altLang="zh-CN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+</a:t>
                      </a:r>
                      <a:r>
                        <a:rPr lang="zh-CN" altLang="en-US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六选一</a:t>
                      </a:r>
                      <a:endParaRPr lang="en-US" altLang="zh-CN" sz="1100" b="0" i="0" u="none" strike="noStrike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宋体"/>
                        </a:rPr>
                        <a:t>无</a:t>
                      </a:r>
                    </a:p>
                  </a:txBody>
                  <a:tcPr marL="9525" marR="9525" marT="9525" marB="0" anchor="ctr"/>
                </a:tc>
              </a:tr>
              <a:tr h="273143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l" rtl="0" fontAlgn="ctr"/>
                      <a:endParaRPr lang="zh-CN" alt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100" u="none" strike="noStrike" dirty="0">
                          <a:effectLst/>
                          <a:latin typeface="+mn-ea"/>
                          <a:ea typeface="+mn-ea"/>
                        </a:rPr>
                        <a:t>≥</a:t>
                      </a:r>
                      <a:r>
                        <a:rPr lang="en-US" altLang="zh-CN" sz="1100" u="none" strike="noStrike" dirty="0">
                          <a:effectLst/>
                          <a:latin typeface="+mn-ea"/>
                          <a:ea typeface="+mn-ea"/>
                        </a:rPr>
                        <a:t>2600</a:t>
                      </a:r>
                      <a:endParaRPr lang="en-US" altLang="zh-CN" sz="1100" b="0" i="0" u="none" strike="noStrike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ts val="1500"/>
                        </a:lnSpc>
                      </a:pPr>
                      <a:r>
                        <a:rPr lang="zh-CN" altLang="en-US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玻璃修复</a:t>
                      </a:r>
                      <a:r>
                        <a:rPr lang="en-US" altLang="zh-CN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+</a:t>
                      </a:r>
                      <a:r>
                        <a:rPr lang="zh-CN" altLang="en-US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六选二</a:t>
                      </a:r>
                      <a:endParaRPr lang="en-US" altLang="zh-CN" sz="1100" b="0" i="0" u="none" strike="noStrike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宋体"/>
                        </a:rPr>
                        <a:t>玻璃修复 </a:t>
                      </a:r>
                      <a:r>
                        <a:rPr lang="en-US" altLang="zh-CN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宋体"/>
                        </a:rPr>
                        <a:t>+ </a:t>
                      </a:r>
                      <a:r>
                        <a:rPr lang="zh-CN" altLang="en-US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宋体"/>
                        </a:rPr>
                        <a:t>半合成保养</a:t>
                      </a:r>
                    </a:p>
                  </a:txBody>
                  <a:tcPr marL="9525" marR="9525" marT="9525" marB="0" anchor="ctr"/>
                </a:tc>
              </a:tr>
              <a:tr h="330788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l" fontAlgn="ctr"/>
                      <a:endParaRPr lang="zh-CN" alt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100" u="none" strike="noStrike">
                          <a:effectLst/>
                          <a:latin typeface="+mn-ea"/>
                          <a:ea typeface="+mn-ea"/>
                        </a:rPr>
                        <a:t>≥</a:t>
                      </a:r>
                      <a:r>
                        <a:rPr lang="en-US" altLang="zh-CN" sz="1100" u="none" strike="noStrike">
                          <a:effectLst/>
                          <a:latin typeface="+mn-ea"/>
                          <a:ea typeface="+mn-ea"/>
                        </a:rPr>
                        <a:t>8000</a:t>
                      </a:r>
                      <a:endParaRPr lang="en-US" altLang="zh-CN" sz="1100" b="0" i="0" u="none" strike="noStrike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ts val="1500"/>
                        </a:lnSpc>
                      </a:pPr>
                      <a:r>
                        <a:rPr lang="zh-CN" altLang="en-US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玻璃修复</a:t>
                      </a:r>
                      <a:r>
                        <a:rPr lang="en-US" altLang="zh-CN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+</a:t>
                      </a:r>
                      <a:r>
                        <a:rPr lang="zh-CN" altLang="en-US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六选三</a:t>
                      </a:r>
                      <a:endParaRPr lang="en-US" altLang="zh-CN" sz="1100" b="0" i="0" u="none" strike="noStrike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宋体"/>
                        </a:rPr>
                        <a:t>玻璃修复 </a:t>
                      </a:r>
                      <a:r>
                        <a:rPr lang="en-US" altLang="zh-CN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宋体"/>
                        </a:rPr>
                        <a:t>+ </a:t>
                      </a:r>
                      <a:r>
                        <a:rPr lang="zh-CN" altLang="en-US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宋体"/>
                        </a:rPr>
                        <a:t>全合成保养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33" name="TextBox 20"/>
          <p:cNvSpPr txBox="1">
            <a:spLocks noChangeArrowheads="1"/>
          </p:cNvSpPr>
          <p:nvPr/>
        </p:nvSpPr>
        <p:spPr bwMode="auto">
          <a:xfrm>
            <a:off x="-1666061" y="4423673"/>
            <a:ext cx="3501757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hangingPunct="1"/>
            <a:r>
              <a:rPr lang="zh-CN" altLang="en-US" sz="1400" b="1" dirty="0" smtClean="0">
                <a:solidFill>
                  <a:srgbClr val="FFC000"/>
                </a:solidFill>
                <a:latin typeface="Franklin Gothic Medium" pitchFamily="34" charset="0"/>
                <a:ea typeface="微软雅黑" pitchFamily="34" charset="-122"/>
              </a:rPr>
              <a:t>惊</a:t>
            </a:r>
            <a:endParaRPr lang="en-US" altLang="zh-CN" sz="1400" b="1" dirty="0" smtClean="0">
              <a:solidFill>
                <a:srgbClr val="FFC000"/>
              </a:solidFill>
              <a:latin typeface="Franklin Gothic Medium" pitchFamily="34" charset="0"/>
              <a:ea typeface="微软雅黑" pitchFamily="34" charset="-122"/>
            </a:endParaRPr>
          </a:p>
          <a:p>
            <a:pPr algn="ctr" eaLnBrk="1" hangingPunct="1"/>
            <a:r>
              <a:rPr lang="en-US" altLang="zh-CN" sz="1400" b="1" dirty="0" smtClean="0">
                <a:solidFill>
                  <a:srgbClr val="FFC000"/>
                </a:solidFill>
                <a:latin typeface="Franklin Gothic Medium" pitchFamily="34" charset="0"/>
                <a:ea typeface="微软雅黑" pitchFamily="34" charset="-122"/>
              </a:rPr>
              <a:t>                 </a:t>
            </a:r>
            <a:r>
              <a:rPr lang="zh-CN" altLang="en-US" sz="1400" b="1" dirty="0">
                <a:solidFill>
                  <a:srgbClr val="FFC000"/>
                </a:solidFill>
                <a:latin typeface="Franklin Gothic Medium" pitchFamily="34" charset="0"/>
                <a:ea typeface="微软雅黑" pitchFamily="34" charset="-122"/>
              </a:rPr>
              <a:t>喜</a:t>
            </a:r>
            <a:endParaRPr lang="en-US" altLang="zh-CN" sz="1400" b="1" dirty="0" smtClean="0">
              <a:solidFill>
                <a:srgbClr val="FFC000"/>
              </a:solidFill>
              <a:latin typeface="Franklin Gothic Medium" pitchFamily="34" charset="0"/>
              <a:ea typeface="微软雅黑" pitchFamily="34" charset="-122"/>
            </a:endParaRPr>
          </a:p>
          <a:p>
            <a:pPr algn="ctr" eaLnBrk="1" hangingPunct="1"/>
            <a:r>
              <a:rPr lang="en-US" altLang="zh-CN" sz="1400" b="1" dirty="0">
                <a:solidFill>
                  <a:srgbClr val="FFC000"/>
                </a:solidFill>
                <a:latin typeface="Franklin Gothic Medium" pitchFamily="34" charset="0"/>
                <a:ea typeface="微软雅黑" pitchFamily="34" charset="-122"/>
              </a:rPr>
              <a:t> </a:t>
            </a:r>
            <a:r>
              <a:rPr lang="en-US" altLang="zh-CN" sz="1400" b="1" dirty="0" smtClean="0">
                <a:solidFill>
                  <a:srgbClr val="FFC000"/>
                </a:solidFill>
                <a:latin typeface="Franklin Gothic Medium" pitchFamily="34" charset="0"/>
                <a:ea typeface="微软雅黑" pitchFamily="34" charset="-122"/>
              </a:rPr>
              <a:t>                                   </a:t>
            </a:r>
            <a:r>
              <a:rPr lang="zh-CN" altLang="en-US" sz="1400" b="1" dirty="0">
                <a:solidFill>
                  <a:srgbClr val="FFC000"/>
                </a:solidFill>
                <a:latin typeface="Franklin Gothic Medium" pitchFamily="34" charset="0"/>
                <a:ea typeface="微软雅黑" pitchFamily="34" charset="-122"/>
              </a:rPr>
              <a:t>不</a:t>
            </a:r>
            <a:r>
              <a:rPr lang="zh-CN" altLang="en-US" sz="1400" b="1" dirty="0" smtClean="0">
                <a:solidFill>
                  <a:srgbClr val="FFC000"/>
                </a:solidFill>
                <a:latin typeface="Franklin Gothic Medium" pitchFamily="34" charset="0"/>
                <a:ea typeface="微软雅黑" pitchFamily="34" charset="-122"/>
              </a:rPr>
              <a:t>  </a:t>
            </a:r>
            <a:endParaRPr lang="en-US" altLang="zh-CN" sz="1400" b="1" dirty="0" smtClean="0">
              <a:solidFill>
                <a:srgbClr val="FFC000"/>
              </a:solidFill>
              <a:latin typeface="Franklin Gothic Medium" pitchFamily="34" charset="0"/>
              <a:ea typeface="微软雅黑" pitchFamily="34" charset="-122"/>
            </a:endParaRPr>
          </a:p>
          <a:p>
            <a:pPr algn="ctr" eaLnBrk="1" hangingPunct="1"/>
            <a:r>
              <a:rPr lang="en-US" altLang="zh-CN" sz="1400" b="1" dirty="0">
                <a:solidFill>
                  <a:srgbClr val="FFC000"/>
                </a:solidFill>
                <a:latin typeface="Franklin Gothic Medium" pitchFamily="34" charset="0"/>
                <a:ea typeface="微软雅黑" pitchFamily="34" charset="-122"/>
              </a:rPr>
              <a:t> </a:t>
            </a:r>
            <a:r>
              <a:rPr lang="en-US" altLang="zh-CN" sz="1400" b="1" dirty="0" smtClean="0">
                <a:solidFill>
                  <a:srgbClr val="FFC000"/>
                </a:solidFill>
                <a:latin typeface="Franklin Gothic Medium" pitchFamily="34" charset="0"/>
                <a:ea typeface="微软雅黑" pitchFamily="34" charset="-122"/>
              </a:rPr>
              <a:t>                                                      </a:t>
            </a:r>
            <a:r>
              <a:rPr lang="zh-CN" altLang="en-US" sz="1400" b="1" dirty="0">
                <a:solidFill>
                  <a:srgbClr val="FFC000"/>
                </a:solidFill>
                <a:latin typeface="Franklin Gothic Medium" pitchFamily="34" charset="0"/>
                <a:ea typeface="微软雅黑" pitchFamily="34" charset="-122"/>
              </a:rPr>
              <a:t>断</a:t>
            </a:r>
            <a:r>
              <a:rPr lang="zh-CN" altLang="en-US" sz="1400" b="1" dirty="0" smtClean="0">
                <a:solidFill>
                  <a:srgbClr val="FFC000"/>
                </a:solidFill>
                <a:latin typeface="Franklin Gothic Medium" pitchFamily="34" charset="0"/>
                <a:ea typeface="微软雅黑" pitchFamily="34" charset="-122"/>
              </a:rPr>
              <a:t> </a:t>
            </a:r>
            <a:endParaRPr lang="zh-CN" altLang="en-US" sz="1400" b="1" dirty="0">
              <a:solidFill>
                <a:srgbClr val="FFC000"/>
              </a:solidFill>
              <a:latin typeface="Franklin Gothic Medium" pitchFamily="34" charset="0"/>
              <a:ea typeface="微软雅黑" pitchFamily="34" charset="-122"/>
            </a:endParaRPr>
          </a:p>
        </p:txBody>
      </p:sp>
      <p:sp>
        <p:nvSpPr>
          <p:cNvPr id="34" name="等腰三角形 18"/>
          <p:cNvSpPr>
            <a:spLocks noChangeArrowheads="1"/>
          </p:cNvSpPr>
          <p:nvPr/>
        </p:nvSpPr>
        <p:spPr bwMode="auto">
          <a:xfrm>
            <a:off x="5085928" y="4974431"/>
            <a:ext cx="215900" cy="187325"/>
          </a:xfrm>
          <a:prstGeom prst="triangle">
            <a:avLst>
              <a:gd name="adj" fmla="val 50000"/>
            </a:avLst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/>
            <a:endParaRPr lang="zh-CN" altLang="en-US" sz="1600" b="1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5" name="等腰三角形 18"/>
          <p:cNvSpPr>
            <a:spLocks noChangeArrowheads="1"/>
          </p:cNvSpPr>
          <p:nvPr/>
        </p:nvSpPr>
        <p:spPr bwMode="auto">
          <a:xfrm>
            <a:off x="2699916" y="4974431"/>
            <a:ext cx="215900" cy="187325"/>
          </a:xfrm>
          <a:prstGeom prst="triangle">
            <a:avLst>
              <a:gd name="adj" fmla="val 50000"/>
            </a:avLst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/>
            <a:endParaRPr lang="zh-CN" altLang="en-US" sz="1600" b="1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1" name="TextBox 1"/>
          <p:cNvSpPr txBox="1">
            <a:spLocks noChangeArrowheads="1"/>
          </p:cNvSpPr>
          <p:nvPr/>
        </p:nvSpPr>
        <p:spPr bwMode="auto">
          <a:xfrm>
            <a:off x="7024874" y="106397"/>
            <a:ext cx="60358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5400" dirty="0">
                <a:solidFill>
                  <a:srgbClr val="969696"/>
                </a:solidFill>
                <a:latin typeface="+mn-ea"/>
                <a:ea typeface="+mn-ea"/>
              </a:rPr>
              <a:t>1</a:t>
            </a:r>
            <a:endParaRPr lang="zh-CN" altLang="en-US" sz="5400" dirty="0">
              <a:solidFill>
                <a:srgbClr val="969696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20585170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组合 22"/>
          <p:cNvGrpSpPr/>
          <p:nvPr/>
        </p:nvGrpSpPr>
        <p:grpSpPr>
          <a:xfrm>
            <a:off x="2267744" y="194446"/>
            <a:ext cx="4752528" cy="835281"/>
            <a:chOff x="3347864" y="236985"/>
            <a:chExt cx="3744912" cy="403549"/>
          </a:xfrm>
        </p:grpSpPr>
        <p:sp>
          <p:nvSpPr>
            <p:cNvPr id="24" name="Rectangle 8"/>
            <p:cNvSpPr>
              <a:spLocks noChangeArrowheads="1"/>
            </p:cNvSpPr>
            <p:nvPr/>
          </p:nvSpPr>
          <p:spPr bwMode="auto">
            <a:xfrm>
              <a:off x="3463991" y="369648"/>
              <a:ext cx="3528859" cy="270886"/>
            </a:xfrm>
            <a:custGeom>
              <a:avLst/>
              <a:gdLst>
                <a:gd name="T0" fmla="*/ 0 w 3093568"/>
                <a:gd name="T1" fmla="*/ 0 h 271442"/>
                <a:gd name="T2" fmla="*/ 4024334 w 3093568"/>
                <a:gd name="T3" fmla="*/ 0 h 271442"/>
                <a:gd name="T4" fmla="*/ 4024334 w 3093568"/>
                <a:gd name="T5" fmla="*/ 271442 h 271442"/>
                <a:gd name="T6" fmla="*/ 0 w 3093568"/>
                <a:gd name="T7" fmla="*/ 271442 h 271442"/>
                <a:gd name="T8" fmla="*/ 0 w 3093568"/>
                <a:gd name="T9" fmla="*/ 0 h 2714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93568"/>
                <a:gd name="T16" fmla="*/ 0 h 271442"/>
                <a:gd name="T17" fmla="*/ 3093568 w 3093568"/>
                <a:gd name="T18" fmla="*/ 271442 h 2714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93568" h="271442">
                  <a:moveTo>
                    <a:pt x="0" y="0"/>
                  </a:moveTo>
                  <a:lnTo>
                    <a:pt x="3093568" y="0"/>
                  </a:lnTo>
                  <a:lnTo>
                    <a:pt x="3093568" y="271442"/>
                  </a:lnTo>
                  <a:cubicBezTo>
                    <a:pt x="1777407" y="81360"/>
                    <a:pt x="1788744" y="3494"/>
                    <a:pt x="0" y="27144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DDDDD">
                <a:alpha val="7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25" name="矩形 27"/>
            <p:cNvSpPr>
              <a:spLocks noChangeArrowheads="1"/>
            </p:cNvSpPr>
            <p:nvPr/>
          </p:nvSpPr>
          <p:spPr bwMode="auto">
            <a:xfrm>
              <a:off x="3347864" y="236985"/>
              <a:ext cx="3744912" cy="252783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pPr algn="ctr"/>
              <a:r>
                <a:rPr lang="zh-CN" altLang="en-US" sz="2800" dirty="0">
                  <a:solidFill>
                    <a:srgbClr val="FFFFFF"/>
                  </a:solidFill>
                  <a:latin typeface="+mn-ea"/>
                  <a:ea typeface="+mn-ea"/>
                </a:rPr>
                <a:t>活动</a:t>
              </a:r>
              <a:r>
                <a:rPr lang="zh-CN" altLang="en-US" sz="2800" dirty="0" smtClean="0">
                  <a:solidFill>
                    <a:srgbClr val="FFFFFF"/>
                  </a:solidFill>
                  <a:latin typeface="+mn-ea"/>
                  <a:ea typeface="+mn-ea"/>
                </a:rPr>
                <a:t>说明</a:t>
              </a:r>
              <a:endParaRPr lang="zh-CN" altLang="en-US" sz="2800" dirty="0">
                <a:solidFill>
                  <a:srgbClr val="FFFFFF"/>
                </a:solidFill>
                <a:latin typeface="+mn-ea"/>
                <a:ea typeface="+mn-ea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1331640" y="1129308"/>
            <a:ext cx="6408712" cy="3356908"/>
            <a:chOff x="1691680" y="1444808"/>
            <a:chExt cx="6408712" cy="3356908"/>
          </a:xfrm>
        </p:grpSpPr>
        <p:grpSp>
          <p:nvGrpSpPr>
            <p:cNvPr id="7" name="组合 6"/>
            <p:cNvGrpSpPr/>
            <p:nvPr/>
          </p:nvGrpSpPr>
          <p:grpSpPr>
            <a:xfrm>
              <a:off x="1691680" y="1444808"/>
              <a:ext cx="6282755" cy="3356908"/>
              <a:chOff x="1691680" y="1444808"/>
              <a:chExt cx="6282755" cy="3356908"/>
            </a:xfrm>
          </p:grpSpPr>
          <p:sp>
            <p:nvSpPr>
              <p:cNvPr id="26" name="圆角矩形 60"/>
              <p:cNvSpPr>
                <a:spLocks noChangeArrowheads="1"/>
              </p:cNvSpPr>
              <p:nvPr/>
            </p:nvSpPr>
            <p:spPr bwMode="auto">
              <a:xfrm>
                <a:off x="1691680" y="1444808"/>
                <a:ext cx="6282755" cy="3356908"/>
              </a:xfrm>
              <a:prstGeom prst="roundRect">
                <a:avLst>
                  <a:gd name="adj" fmla="val 4194"/>
                </a:avLst>
              </a:prstGeom>
              <a:noFill/>
              <a:ln w="6350" cmpd="sng">
                <a:solidFill>
                  <a:srgbClr val="80808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>
                <a:spAutoFit/>
              </a:bodyPr>
              <a:lstStyle/>
              <a:p>
                <a:pPr algn="ctr"/>
                <a:endParaRPr lang="en-US" altLang="zh-CN" sz="1600" b="1" dirty="0" smtClean="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</a:endParaRPr>
              </a:p>
              <a:p>
                <a:pPr algn="ctr"/>
                <a:endParaRPr lang="en-US" altLang="zh-CN" sz="1600" b="1" dirty="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</a:endParaRPr>
              </a:p>
              <a:p>
                <a:pPr algn="ctr"/>
                <a:endParaRPr lang="en-US" altLang="zh-CN" sz="1600" b="1" dirty="0" smtClean="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</a:endParaRPr>
              </a:p>
              <a:p>
                <a:pPr algn="ctr"/>
                <a:endParaRPr lang="en-US" altLang="zh-CN" sz="1600" b="1" dirty="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</a:endParaRPr>
              </a:p>
              <a:p>
                <a:pPr algn="ctr"/>
                <a:endParaRPr lang="en-US" altLang="zh-CN" sz="1600" b="1" dirty="0" smtClean="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</a:endParaRPr>
              </a:p>
              <a:p>
                <a:pPr algn="ctr"/>
                <a:endParaRPr lang="en-US" altLang="zh-CN" sz="1600" b="1" dirty="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</a:endParaRPr>
              </a:p>
              <a:p>
                <a:pPr algn="ctr"/>
                <a:endParaRPr lang="en-US" altLang="zh-CN" sz="1600" b="1" dirty="0" smtClean="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</a:endParaRPr>
              </a:p>
              <a:p>
                <a:pPr algn="ctr"/>
                <a:endParaRPr lang="en-US" altLang="zh-CN" sz="1600" b="1" dirty="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</a:endParaRPr>
              </a:p>
              <a:p>
                <a:pPr algn="ctr"/>
                <a:endParaRPr lang="en-US" altLang="zh-CN" sz="1600" b="1" dirty="0" smtClean="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</a:endParaRPr>
              </a:p>
              <a:p>
                <a:pPr algn="ctr"/>
                <a:endParaRPr lang="en-US" altLang="zh-CN" sz="1600" b="1" dirty="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</a:endParaRPr>
              </a:p>
              <a:p>
                <a:pPr algn="ctr"/>
                <a:endParaRPr lang="en-US" altLang="zh-CN" sz="1600" b="1" dirty="0" smtClean="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</a:endParaRPr>
              </a:p>
              <a:p>
                <a:pPr algn="ctr"/>
                <a:endParaRPr lang="en-US" altLang="zh-CN" sz="1600" b="1" dirty="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</a:endParaRPr>
              </a:p>
              <a:p>
                <a:pPr algn="ctr"/>
                <a:endParaRPr lang="en-US" altLang="zh-CN" sz="1600" b="1" dirty="0" smtClean="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27" name="TextBox 64"/>
              <p:cNvSpPr txBox="1">
                <a:spLocks noChangeArrowheads="1"/>
              </p:cNvSpPr>
              <p:nvPr/>
            </p:nvSpPr>
            <p:spPr bwMode="auto">
              <a:xfrm>
                <a:off x="1799422" y="1822152"/>
                <a:ext cx="6094442" cy="307777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marL="285750" indent="-285750" eaLnBrk="1" hangingPunct="1">
                  <a:buFont typeface="Wingdings" pitchFamily="2" charset="2"/>
                  <a:buChar char="n"/>
                </a:pPr>
                <a:r>
                  <a:rPr lang="zh-CN" altLang="en-US" sz="1400" dirty="0">
                    <a:solidFill>
                      <a:srgbClr val="0070C0"/>
                    </a:solidFill>
                    <a:latin typeface="Franklin Gothic Medium" pitchFamily="34" charset="0"/>
                    <a:ea typeface="微软雅黑" pitchFamily="34" charset="-122"/>
                  </a:rPr>
                  <a:t>客</a:t>
                </a:r>
                <a:r>
                  <a:rPr lang="zh-CN" altLang="en-US" sz="1400" dirty="0" smtClean="0">
                    <a:solidFill>
                      <a:srgbClr val="0070C0"/>
                    </a:solidFill>
                    <a:latin typeface="Franklin Gothic Medium" pitchFamily="34" charset="0"/>
                    <a:ea typeface="微软雅黑" pitchFamily="34" charset="-122"/>
                  </a:rPr>
                  <a:t>户</a:t>
                </a:r>
                <a:r>
                  <a:rPr lang="zh-CN" altLang="en-US" sz="1400" dirty="0">
                    <a:solidFill>
                      <a:srgbClr val="0070C0"/>
                    </a:solidFill>
                    <a:latin typeface="Franklin Gothic Medium" pitchFamily="34" charset="0"/>
                    <a:ea typeface="微软雅黑" pitchFamily="34" charset="-122"/>
                  </a:rPr>
                  <a:t>属</a:t>
                </a:r>
                <a:r>
                  <a:rPr lang="zh-CN" altLang="en-US" sz="1400" dirty="0" smtClean="0">
                    <a:solidFill>
                      <a:srgbClr val="0070C0"/>
                    </a:solidFill>
                    <a:latin typeface="Franklin Gothic Medium" pitchFamily="34" charset="0"/>
                    <a:ea typeface="微软雅黑" pitchFamily="34" charset="-122"/>
                  </a:rPr>
                  <a:t>性说明</a:t>
                </a:r>
                <a:endParaRPr lang="zh-CN" altLang="en-US" sz="1400" dirty="0">
                  <a:solidFill>
                    <a:srgbClr val="0070C0"/>
                  </a:solidFill>
                  <a:latin typeface="Franklin Gothic Medium" pitchFamily="34" charset="0"/>
                  <a:ea typeface="微软雅黑" pitchFamily="34" charset="-122"/>
                </a:endParaRPr>
              </a:p>
            </p:txBody>
          </p:sp>
          <p:sp>
            <p:nvSpPr>
              <p:cNvPr id="28" name="TextBox 66"/>
              <p:cNvSpPr txBox="1">
                <a:spLocks noChangeArrowheads="1"/>
              </p:cNvSpPr>
              <p:nvPr/>
            </p:nvSpPr>
            <p:spPr bwMode="auto">
              <a:xfrm>
                <a:off x="1799422" y="3020715"/>
                <a:ext cx="6094442" cy="307777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marL="285750" indent="-285750" eaLnBrk="1" hangingPunct="1">
                  <a:buFont typeface="Wingdings" pitchFamily="2" charset="2"/>
                  <a:buChar char="n"/>
                </a:pPr>
                <a:r>
                  <a:rPr lang="zh-CN" altLang="en-US" sz="1400" dirty="0" smtClean="0">
                    <a:solidFill>
                      <a:schemeClr val="accent6">
                        <a:lumMod val="75000"/>
                      </a:schemeClr>
                    </a:solidFill>
                    <a:latin typeface="Franklin Gothic Medium" pitchFamily="34" charset="0"/>
                    <a:ea typeface="微软雅黑" pitchFamily="34" charset="-122"/>
                  </a:rPr>
                  <a:t>礼品内容说明</a:t>
                </a:r>
                <a:endParaRPr lang="zh-CN" altLang="en-US" sz="1400" dirty="0">
                  <a:solidFill>
                    <a:schemeClr val="accent6">
                      <a:lumMod val="75000"/>
                    </a:schemeClr>
                  </a:solidFill>
                  <a:latin typeface="Franklin Gothic Medium" pitchFamily="34" charset="0"/>
                  <a:ea typeface="微软雅黑" pitchFamily="34" charset="-122"/>
                </a:endParaRPr>
              </a:p>
            </p:txBody>
          </p:sp>
        </p:grpSp>
        <p:sp>
          <p:nvSpPr>
            <p:cNvPr id="3" name="矩形 2"/>
            <p:cNvSpPr/>
            <p:nvPr/>
          </p:nvSpPr>
          <p:spPr>
            <a:xfrm>
              <a:off x="1796442" y="2164888"/>
              <a:ext cx="6303950" cy="86177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 eaLnBrk="0" hangingPunct="0">
                <a:lnSpc>
                  <a:spcPts val="2000"/>
                </a:lnSpc>
                <a:buFont typeface="Wingdings" pitchFamily="2" charset="2"/>
                <a:buChar char="ü"/>
              </a:pPr>
              <a:r>
                <a:rPr lang="zh-CN" altLang="en-US" sz="1200" dirty="0">
                  <a:solidFill>
                    <a:srgbClr val="000000"/>
                  </a:solidFill>
                  <a:latin typeface="+mn-ea"/>
                  <a:ea typeface="+mn-ea"/>
                </a:rPr>
                <a:t>续保客户指：上年已承保在新渠道的地面业务（如：职团</a:t>
              </a:r>
              <a:r>
                <a:rPr lang="en-US" altLang="zh-CN" sz="1200" dirty="0">
                  <a:solidFill>
                    <a:srgbClr val="000000"/>
                  </a:solidFill>
                  <a:latin typeface="+mn-ea"/>
                  <a:ea typeface="+mn-ea"/>
                </a:rPr>
                <a:t>/</a:t>
              </a:r>
              <a:r>
                <a:rPr lang="zh-CN" altLang="en-US" sz="1200" dirty="0">
                  <a:solidFill>
                    <a:srgbClr val="000000"/>
                  </a:solidFill>
                  <a:latin typeface="+mn-ea"/>
                  <a:ea typeface="+mn-ea"/>
                </a:rPr>
                <a:t>车商店店通</a:t>
              </a:r>
              <a:r>
                <a:rPr lang="en-US" altLang="zh-CN" sz="1200" dirty="0">
                  <a:solidFill>
                    <a:srgbClr val="000000"/>
                  </a:solidFill>
                  <a:latin typeface="+mn-ea"/>
                  <a:ea typeface="+mn-ea"/>
                </a:rPr>
                <a:t>/</a:t>
              </a:r>
              <a:r>
                <a:rPr lang="zh-CN" altLang="en-US" sz="1200" dirty="0">
                  <a:solidFill>
                    <a:srgbClr val="000000"/>
                  </a:solidFill>
                  <a:latin typeface="+mn-ea"/>
                  <a:ea typeface="+mn-ea"/>
                </a:rPr>
                <a:t>自助保类等，有合作商代码的业务），今年通过融合合作专属通道续保，可享续保活动</a:t>
              </a:r>
              <a:r>
                <a:rPr lang="zh-CN" altLang="en-US" sz="1200" dirty="0" smtClean="0">
                  <a:solidFill>
                    <a:srgbClr val="000000"/>
                  </a:solidFill>
                  <a:latin typeface="+mn-ea"/>
                  <a:ea typeface="+mn-ea"/>
                </a:rPr>
                <a:t>。</a:t>
              </a:r>
              <a:endParaRPr lang="en-US" altLang="zh-CN" sz="1200" dirty="0" smtClean="0">
                <a:solidFill>
                  <a:srgbClr val="000000"/>
                </a:solidFill>
                <a:latin typeface="+mn-ea"/>
                <a:ea typeface="+mn-ea"/>
              </a:endParaRPr>
            </a:p>
            <a:p>
              <a:pPr marL="285750" indent="-285750" eaLnBrk="0" hangingPunct="0">
                <a:lnSpc>
                  <a:spcPts val="2000"/>
                </a:lnSpc>
                <a:buFont typeface="Wingdings" pitchFamily="2" charset="2"/>
                <a:buChar char="ü"/>
              </a:pPr>
              <a:r>
                <a:rPr lang="zh-CN" altLang="en-US" sz="1200" dirty="0" smtClean="0">
                  <a:solidFill>
                    <a:srgbClr val="000000"/>
                  </a:solidFill>
                  <a:latin typeface="+mn-ea"/>
                  <a:ea typeface="+mn-ea"/>
                </a:rPr>
                <a:t>转</a:t>
              </a:r>
              <a:r>
                <a:rPr lang="zh-CN" altLang="en-US" sz="1200" dirty="0">
                  <a:solidFill>
                    <a:srgbClr val="000000"/>
                  </a:solidFill>
                  <a:latin typeface="+mn-ea"/>
                  <a:ea typeface="+mn-ea"/>
                </a:rPr>
                <a:t>保客户指：上年非电销或网销承保的客户，而是他公司承保或其他渠道承保的客</a:t>
              </a:r>
              <a:r>
                <a:rPr lang="zh-CN" altLang="en-US" sz="1200" dirty="0" smtClean="0">
                  <a:solidFill>
                    <a:srgbClr val="000000"/>
                  </a:solidFill>
                  <a:latin typeface="+mn-ea"/>
                  <a:ea typeface="+mn-ea"/>
                </a:rPr>
                <a:t>户。</a:t>
              </a:r>
              <a:endParaRPr lang="zh-CN" altLang="en-US" sz="1200" dirty="0">
                <a:latin typeface="+mn-ea"/>
                <a:ea typeface="+mn-ea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1800830" y="3361556"/>
              <a:ext cx="5939522" cy="111825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 eaLnBrk="0" hangingPunct="0">
                <a:lnSpc>
                  <a:spcPts val="2000"/>
                </a:lnSpc>
                <a:buFont typeface="Wingdings" pitchFamily="2" charset="2"/>
                <a:buChar char="ü"/>
              </a:pPr>
              <a:r>
                <a:rPr lang="zh-CN" altLang="en-US" sz="1200" dirty="0">
                  <a:solidFill>
                    <a:srgbClr val="FF0000"/>
                  </a:solidFill>
                  <a:latin typeface="+mn-ea"/>
                  <a:ea typeface="+mn-ea"/>
                </a:rPr>
                <a:t>礼品</a:t>
              </a:r>
              <a:r>
                <a:rPr lang="en-US" altLang="zh-CN" sz="1200" dirty="0" smtClean="0">
                  <a:solidFill>
                    <a:srgbClr val="FF0000"/>
                  </a:solidFill>
                  <a:latin typeface="+mn-ea"/>
                  <a:ea typeface="+mn-ea"/>
                </a:rPr>
                <a:t>1 </a:t>
              </a:r>
              <a:r>
                <a:rPr lang="zh-CN" altLang="en-US" sz="1200" dirty="0">
                  <a:solidFill>
                    <a:srgbClr val="FF0000"/>
                  </a:solidFill>
                  <a:latin typeface="+mn-ea"/>
                  <a:ea typeface="+mn-ea"/>
                </a:rPr>
                <a:t>与 礼品</a:t>
              </a:r>
              <a:r>
                <a:rPr lang="en-US" altLang="zh-CN" sz="1200" dirty="0" smtClean="0">
                  <a:solidFill>
                    <a:srgbClr val="FF0000"/>
                  </a:solidFill>
                  <a:latin typeface="+mn-ea"/>
                  <a:ea typeface="+mn-ea"/>
                </a:rPr>
                <a:t>2</a:t>
              </a:r>
              <a:r>
                <a:rPr lang="zh-CN" altLang="en-US" sz="1200" dirty="0">
                  <a:solidFill>
                    <a:srgbClr val="FF0000"/>
                  </a:solidFill>
                  <a:latin typeface="+mn-ea"/>
                  <a:ea typeface="+mn-ea"/>
                </a:rPr>
                <a:t>礼品只能任选其</a:t>
              </a:r>
              <a:r>
                <a:rPr lang="zh-CN" altLang="en-US" sz="1200" dirty="0" smtClean="0">
                  <a:solidFill>
                    <a:srgbClr val="FF0000"/>
                  </a:solidFill>
                  <a:latin typeface="+mn-ea"/>
                  <a:ea typeface="+mn-ea"/>
                </a:rPr>
                <a:t>一</a:t>
              </a:r>
              <a:endParaRPr lang="en-US" altLang="zh-CN" sz="1200" dirty="0" smtClean="0">
                <a:solidFill>
                  <a:srgbClr val="FF0000"/>
                </a:solidFill>
                <a:latin typeface="+mn-ea"/>
                <a:ea typeface="+mn-ea"/>
              </a:endParaRPr>
            </a:p>
            <a:p>
              <a:pPr marL="285750" indent="-285750" eaLnBrk="0" hangingPunct="0">
                <a:lnSpc>
                  <a:spcPts val="2000"/>
                </a:lnSpc>
                <a:buFont typeface="Wingdings" pitchFamily="2" charset="2"/>
                <a:buChar char="ü"/>
              </a:pPr>
              <a:r>
                <a:rPr lang="zh-CN" altLang="en-US" sz="1200" dirty="0" smtClean="0">
                  <a:solidFill>
                    <a:srgbClr val="000000"/>
                  </a:solidFill>
                  <a:latin typeface="+mn-ea"/>
                  <a:ea typeface="+mn-ea"/>
                </a:rPr>
                <a:t>健</a:t>
              </a:r>
              <a:r>
                <a:rPr lang="zh-CN" altLang="en-US" sz="1200" dirty="0">
                  <a:solidFill>
                    <a:srgbClr val="000000"/>
                  </a:solidFill>
                  <a:latin typeface="+mn-ea"/>
                  <a:ea typeface="+mn-ea"/>
                </a:rPr>
                <a:t>康礼</a:t>
              </a:r>
              <a:r>
                <a:rPr lang="zh-CN" altLang="en-US" sz="1200" dirty="0" smtClean="0">
                  <a:solidFill>
                    <a:srgbClr val="000000"/>
                  </a:solidFill>
                  <a:latin typeface="+mn-ea"/>
                  <a:ea typeface="+mn-ea"/>
                </a:rPr>
                <a:t>包：</a:t>
              </a:r>
              <a:r>
                <a:rPr lang="en-US" altLang="zh-CN" sz="1200" dirty="0" smtClean="0">
                  <a:solidFill>
                    <a:srgbClr val="000000"/>
                  </a:solidFill>
                  <a:latin typeface="+mn-ea"/>
                  <a:ea typeface="+mn-ea"/>
                </a:rPr>
                <a:t>【</a:t>
              </a:r>
              <a:r>
                <a:rPr lang="zh-CN" altLang="en-US" sz="1200" dirty="0">
                  <a:solidFill>
                    <a:srgbClr val="000000"/>
                  </a:solidFill>
                  <a:latin typeface="+mn-ea"/>
                  <a:ea typeface="+mn-ea"/>
                </a:rPr>
                <a:t>（体检 </a:t>
              </a:r>
              <a:r>
                <a:rPr lang="en-US" altLang="zh-CN" sz="1200" dirty="0">
                  <a:solidFill>
                    <a:srgbClr val="000000"/>
                  </a:solidFill>
                  <a:latin typeface="+mn-ea"/>
                  <a:ea typeface="+mn-ea"/>
                </a:rPr>
                <a:t>or </a:t>
              </a:r>
              <a:r>
                <a:rPr lang="zh-CN" altLang="en-US" sz="1200" dirty="0">
                  <a:solidFill>
                    <a:srgbClr val="000000"/>
                  </a:solidFill>
                  <a:latin typeface="+mn-ea"/>
                  <a:ea typeface="+mn-ea"/>
                </a:rPr>
                <a:t>洁牙 </a:t>
              </a:r>
              <a:r>
                <a:rPr lang="en-US" altLang="zh-CN" sz="1200" dirty="0">
                  <a:solidFill>
                    <a:srgbClr val="000000"/>
                  </a:solidFill>
                  <a:latin typeface="+mn-ea"/>
                  <a:ea typeface="+mn-ea"/>
                </a:rPr>
                <a:t>or PM2.5</a:t>
              </a:r>
              <a:r>
                <a:rPr lang="zh-CN" altLang="en-US" sz="1200" dirty="0">
                  <a:solidFill>
                    <a:srgbClr val="000000"/>
                  </a:solidFill>
                  <a:latin typeface="+mn-ea"/>
                  <a:ea typeface="+mn-ea"/>
                </a:rPr>
                <a:t>）三选一</a:t>
              </a:r>
              <a:r>
                <a:rPr lang="en-US" altLang="zh-CN" sz="1200" dirty="0">
                  <a:solidFill>
                    <a:srgbClr val="000000"/>
                  </a:solidFill>
                  <a:latin typeface="+mn-ea"/>
                  <a:ea typeface="+mn-ea"/>
                </a:rPr>
                <a:t>】</a:t>
              </a:r>
            </a:p>
            <a:p>
              <a:pPr marL="285750" indent="-285750" eaLnBrk="0" hangingPunct="0">
                <a:lnSpc>
                  <a:spcPts val="2000"/>
                </a:lnSpc>
                <a:buFont typeface="Wingdings" pitchFamily="2" charset="2"/>
                <a:buChar char="ü"/>
              </a:pPr>
              <a:r>
                <a:rPr lang="zh-CN" altLang="en-US" sz="1200" dirty="0">
                  <a:solidFill>
                    <a:srgbClr val="000000"/>
                  </a:solidFill>
                  <a:latin typeface="+mn-ea"/>
                  <a:ea typeface="+mn-ea"/>
                </a:rPr>
                <a:t>六</a:t>
              </a:r>
              <a:r>
                <a:rPr lang="zh-CN" altLang="en-US" sz="1200" dirty="0" smtClean="0">
                  <a:solidFill>
                    <a:srgbClr val="000000"/>
                  </a:solidFill>
                  <a:latin typeface="+mn-ea"/>
                  <a:ea typeface="+mn-ea"/>
                </a:rPr>
                <a:t>选</a:t>
              </a:r>
              <a:r>
                <a:rPr lang="zh-CN" altLang="en-US" sz="1200" dirty="0">
                  <a:solidFill>
                    <a:srgbClr val="000000"/>
                  </a:solidFill>
                  <a:latin typeface="+mn-ea"/>
                  <a:ea typeface="+mn-ea"/>
                </a:rPr>
                <a:t>礼</a:t>
              </a:r>
              <a:r>
                <a:rPr lang="zh-CN" altLang="en-US" sz="1200" dirty="0" smtClean="0">
                  <a:solidFill>
                    <a:srgbClr val="000000"/>
                  </a:solidFill>
                  <a:latin typeface="+mn-ea"/>
                  <a:ea typeface="+mn-ea"/>
                </a:rPr>
                <a:t>品：</a:t>
              </a:r>
              <a:r>
                <a:rPr lang="en-US" altLang="zh-CN" sz="1200" dirty="0" smtClean="0">
                  <a:solidFill>
                    <a:srgbClr val="000000"/>
                  </a:solidFill>
                  <a:latin typeface="+mn-ea"/>
                  <a:ea typeface="+mn-ea"/>
                </a:rPr>
                <a:t>【</a:t>
              </a:r>
              <a:r>
                <a:rPr lang="zh-CN" altLang="en-US" sz="1200" dirty="0" smtClean="0">
                  <a:solidFill>
                    <a:srgbClr val="000000"/>
                  </a:solidFill>
                  <a:latin typeface="+mn-ea"/>
                  <a:ea typeface="+mn-ea"/>
                </a:rPr>
                <a:t>（</a:t>
              </a:r>
              <a:r>
                <a:rPr lang="en-US" altLang="zh-CN" sz="1200" b="1" dirty="0" smtClean="0">
                  <a:solidFill>
                    <a:srgbClr val="000000"/>
                  </a:solidFill>
                  <a:latin typeface="+mn-ea"/>
                  <a:ea typeface="+mn-ea"/>
                </a:rPr>
                <a:t>ETC</a:t>
              </a:r>
              <a:r>
                <a:rPr lang="zh-CN" altLang="en-US" sz="1200" b="1" dirty="0" smtClean="0">
                  <a:solidFill>
                    <a:srgbClr val="000000"/>
                  </a:solidFill>
                  <a:latin typeface="+mn-ea"/>
                  <a:ea typeface="+mn-ea"/>
                </a:rPr>
                <a:t>实物  </a:t>
              </a:r>
              <a:r>
                <a:rPr lang="en-US" altLang="zh-CN" sz="1200" b="1" dirty="0" smtClean="0">
                  <a:solidFill>
                    <a:srgbClr val="000000"/>
                  </a:solidFill>
                  <a:latin typeface="+mn-ea"/>
                  <a:ea typeface="+mn-ea"/>
                </a:rPr>
                <a:t>or  </a:t>
              </a:r>
              <a:r>
                <a:rPr lang="en-US" altLang="zh-CN" sz="1200" b="1" dirty="0" smtClean="0">
                  <a:solidFill>
                    <a:srgbClr val="000000"/>
                  </a:solidFill>
                  <a:latin typeface="+mn-ea"/>
                </a:rPr>
                <a:t>ETC</a:t>
              </a:r>
              <a:r>
                <a:rPr lang="zh-CN" altLang="en-US" sz="1200" b="1" dirty="0" smtClean="0">
                  <a:solidFill>
                    <a:srgbClr val="000000"/>
                  </a:solidFill>
                  <a:latin typeface="+mn-ea"/>
                  <a:ea typeface="+mn-ea"/>
                </a:rPr>
                <a:t>银</a:t>
              </a:r>
              <a:r>
                <a:rPr lang="zh-CN" altLang="en-US" sz="1200" b="1" dirty="0" smtClean="0">
                  <a:solidFill>
                    <a:srgbClr val="000000"/>
                  </a:solidFill>
                  <a:latin typeface="+mn-ea"/>
                  <a:ea typeface="+mn-ea"/>
                </a:rPr>
                <a:t>行）</a:t>
              </a:r>
              <a:r>
                <a:rPr lang="en-US" altLang="zh-CN" sz="1200" b="1" dirty="0" smtClean="0">
                  <a:solidFill>
                    <a:srgbClr val="000000"/>
                  </a:solidFill>
                  <a:latin typeface="+mn-ea"/>
                  <a:ea typeface="+mn-ea"/>
                </a:rPr>
                <a:t>  or  </a:t>
              </a:r>
              <a:r>
                <a:rPr lang="zh-CN" altLang="en-US" sz="1200" b="1" dirty="0" smtClean="0">
                  <a:solidFill>
                    <a:srgbClr val="000000"/>
                  </a:solidFill>
                  <a:latin typeface="+mn-ea"/>
                  <a:ea typeface="+mn-ea"/>
                </a:rPr>
                <a:t>行</a:t>
              </a:r>
              <a:r>
                <a:rPr lang="zh-CN" altLang="en-US" sz="1200" b="1" dirty="0">
                  <a:solidFill>
                    <a:srgbClr val="000000"/>
                  </a:solidFill>
                  <a:latin typeface="+mn-ea"/>
                  <a:ea typeface="+mn-ea"/>
                </a:rPr>
                <a:t>车记录</a:t>
              </a:r>
              <a:r>
                <a:rPr lang="zh-CN" altLang="en-US" sz="1200" b="1" dirty="0" smtClean="0">
                  <a:solidFill>
                    <a:srgbClr val="000000"/>
                  </a:solidFill>
                  <a:latin typeface="+mn-ea"/>
                  <a:ea typeface="+mn-ea"/>
                </a:rPr>
                <a:t>仪 </a:t>
              </a:r>
              <a:r>
                <a:rPr lang="en-US" altLang="zh-CN" sz="1200" dirty="0">
                  <a:solidFill>
                    <a:srgbClr val="000000"/>
                  </a:solidFill>
                  <a:latin typeface="+mn-ea"/>
                  <a:ea typeface="+mn-ea"/>
                </a:rPr>
                <a:t>or </a:t>
              </a:r>
              <a:r>
                <a:rPr lang="en-US" altLang="zh-CN" sz="1200" dirty="0" smtClean="0">
                  <a:solidFill>
                    <a:srgbClr val="000000"/>
                  </a:solidFill>
                  <a:latin typeface="+mn-ea"/>
                  <a:ea typeface="+mn-ea"/>
                </a:rPr>
                <a:t> </a:t>
              </a:r>
              <a:r>
                <a:rPr lang="zh-CN" altLang="en-US" sz="1200" dirty="0" smtClean="0">
                  <a:solidFill>
                    <a:srgbClr val="000000"/>
                  </a:solidFill>
                  <a:latin typeface="+mn-ea"/>
                  <a:ea typeface="+mn-ea"/>
                </a:rPr>
                <a:t>验</a:t>
              </a:r>
              <a:r>
                <a:rPr lang="zh-CN" altLang="en-US" sz="1200" dirty="0">
                  <a:solidFill>
                    <a:srgbClr val="000000"/>
                  </a:solidFill>
                  <a:latin typeface="+mn-ea"/>
                  <a:ea typeface="+mn-ea"/>
                </a:rPr>
                <a:t>车</a:t>
              </a:r>
              <a:r>
                <a:rPr lang="zh-CN" altLang="en-US" sz="1200" dirty="0" smtClean="0">
                  <a:solidFill>
                    <a:srgbClr val="000000"/>
                  </a:solidFill>
                  <a:latin typeface="+mn-ea"/>
                  <a:ea typeface="+mn-ea"/>
                </a:rPr>
                <a:t>卡 </a:t>
              </a:r>
              <a:r>
                <a:rPr lang="en-US" altLang="zh-CN" sz="1200" dirty="0" smtClean="0">
                  <a:solidFill>
                    <a:srgbClr val="000000"/>
                  </a:solidFill>
                  <a:latin typeface="+mn-ea"/>
                  <a:ea typeface="+mn-ea"/>
                </a:rPr>
                <a:t>or </a:t>
              </a:r>
              <a:r>
                <a:rPr lang="zh-CN" altLang="en-US" sz="1200" dirty="0">
                  <a:solidFill>
                    <a:srgbClr val="000000"/>
                  </a:solidFill>
                  <a:latin typeface="+mn-ea"/>
                  <a:ea typeface="+mn-ea"/>
                </a:rPr>
                <a:t>酒驾</a:t>
              </a:r>
              <a:r>
                <a:rPr lang="zh-CN" altLang="en-US" sz="1200" dirty="0" smtClean="0">
                  <a:solidFill>
                    <a:srgbClr val="000000"/>
                  </a:solidFill>
                  <a:latin typeface="+mn-ea"/>
                  <a:ea typeface="+mn-ea"/>
                </a:rPr>
                <a:t>卡</a:t>
              </a:r>
              <a:r>
                <a:rPr lang="en-US" altLang="zh-CN" sz="1200" dirty="0" smtClean="0">
                  <a:solidFill>
                    <a:srgbClr val="000000"/>
                  </a:solidFill>
                  <a:latin typeface="+mn-ea"/>
                  <a:ea typeface="+mn-ea"/>
                </a:rPr>
                <a:t> or </a:t>
              </a:r>
              <a:r>
                <a:rPr lang="zh-CN" altLang="en-US" sz="1200" dirty="0">
                  <a:solidFill>
                    <a:srgbClr val="000000"/>
                  </a:solidFill>
                  <a:latin typeface="+mn-ea"/>
                  <a:ea typeface="+mn-ea"/>
                </a:rPr>
                <a:t>划痕</a:t>
              </a:r>
              <a:r>
                <a:rPr lang="zh-CN" altLang="en-US" sz="1200" dirty="0" smtClean="0">
                  <a:solidFill>
                    <a:srgbClr val="000000"/>
                  </a:solidFill>
                  <a:latin typeface="+mn-ea"/>
                  <a:ea typeface="+mn-ea"/>
                </a:rPr>
                <a:t>卡 </a:t>
              </a:r>
              <a:r>
                <a:rPr lang="en-US" altLang="zh-CN" sz="1200" dirty="0" smtClean="0">
                  <a:solidFill>
                    <a:srgbClr val="000000"/>
                  </a:solidFill>
                  <a:latin typeface="+mn-ea"/>
                  <a:ea typeface="+mn-ea"/>
                </a:rPr>
                <a:t>or </a:t>
              </a:r>
              <a:r>
                <a:rPr lang="zh-CN" altLang="en-US" sz="1200" dirty="0">
                  <a:solidFill>
                    <a:srgbClr val="000000"/>
                  </a:solidFill>
                  <a:latin typeface="+mn-ea"/>
                  <a:ea typeface="+mn-ea"/>
                </a:rPr>
                <a:t>健康礼包</a:t>
              </a:r>
              <a:r>
                <a:rPr lang="en-US" altLang="zh-CN" sz="1200" dirty="0" smtClean="0">
                  <a:solidFill>
                    <a:srgbClr val="000000"/>
                  </a:solidFill>
                  <a:latin typeface="+mn-ea"/>
                  <a:ea typeface="+mn-ea"/>
                </a:rPr>
                <a:t>】</a:t>
              </a:r>
              <a:endParaRPr lang="en-US" altLang="zh-CN" sz="1200" dirty="0" smtClean="0">
                <a:solidFill>
                  <a:srgbClr val="000000"/>
                </a:solidFill>
                <a:latin typeface="+mn-ea"/>
                <a:ea typeface="+mn-ea"/>
              </a:endParaRPr>
            </a:p>
          </p:txBody>
        </p:sp>
      </p:grpSp>
      <p:grpSp>
        <p:nvGrpSpPr>
          <p:cNvPr id="36" name="Group 2"/>
          <p:cNvGrpSpPr>
            <a:grpSpLocks/>
          </p:cNvGrpSpPr>
          <p:nvPr/>
        </p:nvGrpSpPr>
        <p:grpSpPr bwMode="auto">
          <a:xfrm>
            <a:off x="-22225" y="4360863"/>
            <a:ext cx="9177338" cy="1587500"/>
            <a:chOff x="0" y="0"/>
            <a:chExt cx="9181274" cy="1588274"/>
          </a:xfrm>
        </p:grpSpPr>
        <p:sp>
          <p:nvSpPr>
            <p:cNvPr id="37" name="矩形 21"/>
            <p:cNvSpPr>
              <a:spLocks noChangeArrowheads="1"/>
            </p:cNvSpPr>
            <p:nvPr/>
          </p:nvSpPr>
          <p:spPr bwMode="auto">
            <a:xfrm>
              <a:off x="0" y="796186"/>
              <a:ext cx="9181274" cy="792088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pPr algn="ctr"/>
              <a:endParaRPr lang="zh-CN" altLang="en-US" sz="16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38" name="等腰三角形 23"/>
            <p:cNvSpPr>
              <a:spLocks noChangeArrowheads="1"/>
            </p:cNvSpPr>
            <p:nvPr/>
          </p:nvSpPr>
          <p:spPr bwMode="auto">
            <a:xfrm>
              <a:off x="14856" y="0"/>
              <a:ext cx="1573038" cy="811334"/>
            </a:xfrm>
            <a:prstGeom prst="triangle">
              <a:avLst>
                <a:gd name="adj" fmla="val 0"/>
              </a:avLst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pPr algn="ctr"/>
              <a:endParaRPr lang="zh-CN" altLang="en-US" sz="16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sp>
        <p:nvSpPr>
          <p:cNvPr id="39" name="等腰三角形 24"/>
          <p:cNvSpPr>
            <a:spLocks noChangeArrowheads="1"/>
          </p:cNvSpPr>
          <p:nvPr/>
        </p:nvSpPr>
        <p:spPr bwMode="auto">
          <a:xfrm>
            <a:off x="4572000" y="4972050"/>
            <a:ext cx="215900" cy="187325"/>
          </a:xfrm>
          <a:prstGeom prst="triangle">
            <a:avLst>
              <a:gd name="adj" fmla="val 50000"/>
            </a:avLst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/>
            <a:endParaRPr lang="zh-CN" altLang="en-US" sz="1600" b="1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0" name="TextBox 40"/>
          <p:cNvSpPr txBox="1">
            <a:spLocks noChangeArrowheads="1"/>
          </p:cNvSpPr>
          <p:nvPr/>
        </p:nvSpPr>
        <p:spPr bwMode="auto">
          <a:xfrm>
            <a:off x="3607991" y="5244537"/>
            <a:ext cx="21161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hangingPunct="1"/>
            <a:r>
              <a:rPr lang="zh-CN" altLang="en-US" sz="1400" u="sng" dirty="0" smtClean="0">
                <a:solidFill>
                  <a:schemeClr val="bg1"/>
                </a:solidFill>
                <a:latin typeface="Franklin Gothic Medium" pitchFamily="34" charset="0"/>
                <a:ea typeface="微软雅黑" pitchFamily="34" charset="-122"/>
              </a:rPr>
              <a:t>专业平安     专属为您</a:t>
            </a:r>
            <a:endParaRPr lang="zh-CN" altLang="en-US" sz="1400" u="sng" dirty="0">
              <a:solidFill>
                <a:schemeClr val="bg1"/>
              </a:solidFill>
              <a:latin typeface="Franklin Gothic Medium" pitchFamily="34" charset="0"/>
              <a:ea typeface="微软雅黑" pitchFamily="34" charset="-122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783175"/>
            <a:ext cx="2501610" cy="1807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2530" name="直接连接符 12"/>
          <p:cNvCxnSpPr>
            <a:cxnSpLocks noChangeShapeType="1"/>
          </p:cNvCxnSpPr>
          <p:nvPr/>
        </p:nvCxnSpPr>
        <p:spPr bwMode="auto">
          <a:xfrm>
            <a:off x="-22225" y="4349750"/>
            <a:ext cx="1570038" cy="811213"/>
          </a:xfrm>
          <a:prstGeom prst="line">
            <a:avLst/>
          </a:prstGeom>
          <a:noFill/>
          <a:ln w="12700" cmpd="sng">
            <a:solidFill>
              <a:srgbClr val="007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531" name="直接连接符 19"/>
          <p:cNvCxnSpPr>
            <a:cxnSpLocks noChangeShapeType="1"/>
          </p:cNvCxnSpPr>
          <p:nvPr/>
        </p:nvCxnSpPr>
        <p:spPr bwMode="auto">
          <a:xfrm>
            <a:off x="1533525" y="5160963"/>
            <a:ext cx="7610475" cy="7937"/>
          </a:xfrm>
          <a:prstGeom prst="line">
            <a:avLst/>
          </a:prstGeom>
          <a:noFill/>
          <a:ln w="12700" cmpd="sng">
            <a:solidFill>
              <a:srgbClr val="007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20" name="组合 19"/>
          <p:cNvGrpSpPr/>
          <p:nvPr/>
        </p:nvGrpSpPr>
        <p:grpSpPr>
          <a:xfrm>
            <a:off x="2267744" y="194446"/>
            <a:ext cx="4752528" cy="835281"/>
            <a:chOff x="3347864" y="236985"/>
            <a:chExt cx="3744912" cy="403549"/>
          </a:xfrm>
        </p:grpSpPr>
        <p:sp>
          <p:nvSpPr>
            <p:cNvPr id="21" name="Rectangle 8"/>
            <p:cNvSpPr>
              <a:spLocks noChangeArrowheads="1"/>
            </p:cNvSpPr>
            <p:nvPr/>
          </p:nvSpPr>
          <p:spPr bwMode="auto">
            <a:xfrm>
              <a:off x="3463991" y="369648"/>
              <a:ext cx="3528859" cy="270886"/>
            </a:xfrm>
            <a:custGeom>
              <a:avLst/>
              <a:gdLst>
                <a:gd name="T0" fmla="*/ 0 w 3093568"/>
                <a:gd name="T1" fmla="*/ 0 h 271442"/>
                <a:gd name="T2" fmla="*/ 4024334 w 3093568"/>
                <a:gd name="T3" fmla="*/ 0 h 271442"/>
                <a:gd name="T4" fmla="*/ 4024334 w 3093568"/>
                <a:gd name="T5" fmla="*/ 271442 h 271442"/>
                <a:gd name="T6" fmla="*/ 0 w 3093568"/>
                <a:gd name="T7" fmla="*/ 271442 h 271442"/>
                <a:gd name="T8" fmla="*/ 0 w 3093568"/>
                <a:gd name="T9" fmla="*/ 0 h 2714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93568"/>
                <a:gd name="T16" fmla="*/ 0 h 271442"/>
                <a:gd name="T17" fmla="*/ 3093568 w 3093568"/>
                <a:gd name="T18" fmla="*/ 271442 h 2714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93568" h="271442">
                  <a:moveTo>
                    <a:pt x="0" y="0"/>
                  </a:moveTo>
                  <a:lnTo>
                    <a:pt x="3093568" y="0"/>
                  </a:lnTo>
                  <a:lnTo>
                    <a:pt x="3093568" y="271442"/>
                  </a:lnTo>
                  <a:cubicBezTo>
                    <a:pt x="1777407" y="81360"/>
                    <a:pt x="1788744" y="3494"/>
                    <a:pt x="0" y="27144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DDDDD">
                <a:alpha val="7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22" name="矩形 27"/>
            <p:cNvSpPr>
              <a:spLocks noChangeArrowheads="1"/>
            </p:cNvSpPr>
            <p:nvPr/>
          </p:nvSpPr>
          <p:spPr bwMode="auto">
            <a:xfrm>
              <a:off x="3347864" y="236985"/>
              <a:ext cx="3744912" cy="252783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pPr algn="ctr"/>
              <a:r>
                <a:rPr lang="zh-CN" altLang="en-US" sz="2800" dirty="0">
                  <a:solidFill>
                    <a:srgbClr val="FFFFFF"/>
                  </a:solidFill>
                  <a:latin typeface="+mn-ea"/>
                  <a:ea typeface="+mn-ea"/>
                </a:rPr>
                <a:t>促销</a:t>
              </a:r>
              <a:r>
                <a:rPr lang="zh-CN" altLang="en-US" sz="2800" dirty="0" smtClean="0">
                  <a:solidFill>
                    <a:srgbClr val="FFFFFF"/>
                  </a:solidFill>
                  <a:latin typeface="+mn-ea"/>
                  <a:ea typeface="+mn-ea"/>
                </a:rPr>
                <a:t>品展示</a:t>
              </a:r>
              <a:endParaRPr lang="zh-CN" altLang="en-US" sz="2800" dirty="0">
                <a:solidFill>
                  <a:srgbClr val="FFFFFF"/>
                </a:solidFill>
                <a:latin typeface="+mn-ea"/>
                <a:ea typeface="+mn-ea"/>
              </a:endParaRPr>
            </a:p>
          </p:txBody>
        </p:sp>
      </p:grpSp>
      <p:sp>
        <p:nvSpPr>
          <p:cNvPr id="29" name="TextBox 22"/>
          <p:cNvSpPr txBox="1">
            <a:spLocks noChangeArrowheads="1"/>
          </p:cNvSpPr>
          <p:nvPr/>
        </p:nvSpPr>
        <p:spPr bwMode="auto">
          <a:xfrm>
            <a:off x="1619672" y="5168900"/>
            <a:ext cx="205060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hangingPunct="1"/>
            <a:r>
              <a:rPr lang="zh-CN" altLang="en-US" sz="1200" b="1" dirty="0">
                <a:solidFill>
                  <a:srgbClr val="0070C0"/>
                </a:solidFill>
                <a:latin typeface="Franklin Gothic Medium" pitchFamily="34" charset="0"/>
                <a:ea typeface="微软雅黑" pitchFamily="34" charset="-122"/>
              </a:rPr>
              <a:t>行</a:t>
            </a:r>
            <a:r>
              <a:rPr lang="zh-CN" altLang="en-US" sz="1200" b="1" dirty="0" smtClean="0">
                <a:solidFill>
                  <a:srgbClr val="0070C0"/>
                </a:solidFill>
                <a:latin typeface="Franklin Gothic Medium" pitchFamily="34" charset="0"/>
                <a:ea typeface="微软雅黑" pitchFamily="34" charset="-122"/>
              </a:rPr>
              <a:t>车记录仪</a:t>
            </a:r>
            <a:endParaRPr lang="zh-CN" altLang="en-US" sz="1200" b="1" dirty="0">
              <a:solidFill>
                <a:srgbClr val="0070C0"/>
              </a:solidFill>
              <a:latin typeface="Franklin Gothic Medium" pitchFamily="34" charset="0"/>
              <a:ea typeface="微软雅黑" pitchFamily="34" charset="-122"/>
            </a:endParaRPr>
          </a:p>
        </p:txBody>
      </p:sp>
      <p:sp>
        <p:nvSpPr>
          <p:cNvPr id="35" name="等腰三角形 18"/>
          <p:cNvSpPr>
            <a:spLocks noChangeArrowheads="1"/>
          </p:cNvSpPr>
          <p:nvPr/>
        </p:nvSpPr>
        <p:spPr bwMode="auto">
          <a:xfrm>
            <a:off x="2555032" y="4974431"/>
            <a:ext cx="215900" cy="187325"/>
          </a:xfrm>
          <a:prstGeom prst="triangle">
            <a:avLst>
              <a:gd name="adj" fmla="val 50000"/>
            </a:avLst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/>
            <a:endParaRPr lang="zh-CN" altLang="en-US" sz="1600" b="1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5" name="图片 14" descr="qiang_2570575_1344408_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1045705"/>
            <a:ext cx="3548686" cy="2027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等腰三角形 18"/>
          <p:cNvSpPr>
            <a:spLocks noChangeArrowheads="1"/>
          </p:cNvSpPr>
          <p:nvPr/>
        </p:nvSpPr>
        <p:spPr bwMode="auto">
          <a:xfrm>
            <a:off x="6317442" y="4968215"/>
            <a:ext cx="215900" cy="187325"/>
          </a:xfrm>
          <a:prstGeom prst="triangle">
            <a:avLst>
              <a:gd name="adj" fmla="val 50000"/>
            </a:avLst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/>
            <a:endParaRPr lang="zh-CN" altLang="en-US" sz="1600" b="1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6" name="TextBox 22"/>
          <p:cNvSpPr txBox="1">
            <a:spLocks noChangeArrowheads="1"/>
          </p:cNvSpPr>
          <p:nvPr/>
        </p:nvSpPr>
        <p:spPr bwMode="auto">
          <a:xfrm>
            <a:off x="5473725" y="5155033"/>
            <a:ext cx="190658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hangingPunct="1"/>
            <a:r>
              <a:rPr lang="en-US" altLang="zh-CN" sz="1200" b="1" dirty="0" smtClean="0">
                <a:solidFill>
                  <a:srgbClr val="0070C0"/>
                </a:solidFill>
                <a:latin typeface="Franklin Gothic Medium" pitchFamily="34" charset="0"/>
                <a:ea typeface="微软雅黑" pitchFamily="34" charset="-122"/>
              </a:rPr>
              <a:t>ETC</a:t>
            </a:r>
            <a:endParaRPr lang="zh-CN" altLang="en-US" sz="1200" b="1" dirty="0">
              <a:solidFill>
                <a:srgbClr val="0070C0"/>
              </a:solidFill>
              <a:latin typeface="Franklin Gothic Medium" pitchFamily="34" charset="0"/>
              <a:ea typeface="微软雅黑" pitchFamily="34" charset="-122"/>
            </a:endParaRPr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9260019"/>
              </p:ext>
            </p:extLst>
          </p:nvPr>
        </p:nvGraphicFramePr>
        <p:xfrm>
          <a:off x="3699433" y="3277716"/>
          <a:ext cx="4905015" cy="1524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905015"/>
              </a:tblGrid>
              <a:tr h="304800">
                <a:tc>
                  <a:txBody>
                    <a:bodyPr/>
                    <a:lstStyle/>
                    <a:p>
                      <a:pPr marL="0" marR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900" u="none" strike="noStrike" dirty="0">
                          <a:effectLst/>
                        </a:rPr>
                        <a:t>1</a:t>
                      </a:r>
                      <a:r>
                        <a:rPr lang="zh-CN" altLang="en-US" sz="900" u="none" strike="noStrike" dirty="0">
                          <a:effectLst/>
                        </a:rPr>
                        <a:t>、实物</a:t>
                      </a:r>
                      <a:r>
                        <a:rPr lang="en-US" altLang="zh-CN" sz="900" u="none" strike="noStrike" dirty="0" smtClean="0">
                          <a:effectLst/>
                        </a:rPr>
                        <a:t>ETC</a:t>
                      </a:r>
                      <a:r>
                        <a:rPr lang="zh-CN" altLang="en-US" sz="900" u="none" strike="noStrike" dirty="0" smtClean="0">
                          <a:effectLst/>
                        </a:rPr>
                        <a:t>安装：拿</a:t>
                      </a:r>
                      <a:r>
                        <a:rPr lang="en-US" altLang="zh-CN" sz="900" u="none" strike="noStrike" dirty="0" smtClean="0">
                          <a:effectLst/>
                        </a:rPr>
                        <a:t>ETC</a:t>
                      </a:r>
                      <a:r>
                        <a:rPr lang="zh-CN" altLang="en-US" sz="900" u="none" strike="noStrike" dirty="0" smtClean="0">
                          <a:effectLst/>
                        </a:rPr>
                        <a:t>设备、行驶证、身份证，开车到指定的网点安装</a:t>
                      </a:r>
                      <a:endParaRPr lang="zh-CN" altLang="en-US" sz="900" b="0" i="0" u="none" strike="noStrike" dirty="0" smtClean="0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9525" marR="9525" marT="9525" marB="0" anchor="ctr"/>
                </a:tc>
              </a:tr>
              <a:tr h="304800">
                <a:tc>
                  <a:txBody>
                    <a:bodyPr/>
                    <a:lstStyle/>
                    <a:p>
                      <a:pPr marL="0" marR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900" u="none" strike="noStrike" dirty="0">
                          <a:effectLst/>
                        </a:rPr>
                        <a:t>2</a:t>
                      </a:r>
                      <a:r>
                        <a:rPr lang="zh-CN" altLang="en-US" sz="900" u="none" strike="noStrike" dirty="0">
                          <a:effectLst/>
                        </a:rPr>
                        <a:t>、银行</a:t>
                      </a:r>
                      <a:r>
                        <a:rPr lang="en-US" altLang="zh-CN" sz="900" u="none" strike="noStrike" dirty="0" smtClean="0">
                          <a:effectLst/>
                        </a:rPr>
                        <a:t>ETC</a:t>
                      </a:r>
                      <a:r>
                        <a:rPr lang="zh-CN" altLang="en-US" sz="900" u="none" strike="noStrike" dirty="0" smtClean="0">
                          <a:effectLst/>
                        </a:rPr>
                        <a:t>安装：拿安装券、本人平安银行信用卡、行驶证、身份证，开车到指定的网点安装</a:t>
                      </a:r>
                      <a:r>
                        <a:rPr lang="zh-CN" alt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。</a:t>
                      </a:r>
                      <a:endParaRPr lang="zh-CN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04800">
                <a:tc>
                  <a:txBody>
                    <a:bodyPr/>
                    <a:lstStyle/>
                    <a:p>
                      <a:pPr marL="0" marR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900" u="none" strike="noStrike" dirty="0">
                          <a:effectLst/>
                        </a:rPr>
                        <a:t>（</a:t>
                      </a:r>
                      <a:r>
                        <a:rPr lang="en-US" altLang="zh-CN" sz="900" u="none" strike="noStrike" dirty="0">
                          <a:effectLst/>
                        </a:rPr>
                        <a:t>1</a:t>
                      </a:r>
                      <a:r>
                        <a:rPr lang="zh-CN" altLang="en-US" sz="900" u="none" strike="noStrike" dirty="0">
                          <a:effectLst/>
                        </a:rPr>
                        <a:t>）附件条件：</a:t>
                      </a:r>
                      <a:r>
                        <a:rPr lang="en-US" altLang="zh-CN" sz="900" u="none" strike="noStrike" dirty="0">
                          <a:effectLst/>
                        </a:rPr>
                        <a:t>ETC</a:t>
                      </a:r>
                      <a:r>
                        <a:rPr lang="zh-CN" altLang="en-US" sz="900" u="none" strike="noStrike" dirty="0">
                          <a:effectLst/>
                        </a:rPr>
                        <a:t>绑定平安银行信用卡，可以是新办卡客户，也可以是持卡客</a:t>
                      </a:r>
                      <a:r>
                        <a:rPr lang="zh-CN" altLang="en-US" sz="900" u="none" strike="noStrike" dirty="0" smtClean="0">
                          <a:effectLst/>
                        </a:rPr>
                        <a:t>户。</a:t>
                      </a:r>
                      <a:endParaRPr lang="zh-CN" altLang="en-US" sz="9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04800">
                <a:tc>
                  <a:txBody>
                    <a:bodyPr/>
                    <a:lstStyle/>
                    <a:p>
                      <a:pPr algn="just" fontAlgn="ctr"/>
                      <a:r>
                        <a:rPr lang="zh-CN" altLang="en-US" sz="900" u="none" strike="noStrike" dirty="0" smtClean="0">
                          <a:effectLst/>
                        </a:rPr>
                        <a:t>（</a:t>
                      </a:r>
                      <a:r>
                        <a:rPr lang="en-US" altLang="zh-CN" sz="900" u="none" strike="noStrike" dirty="0" smtClean="0">
                          <a:effectLst/>
                        </a:rPr>
                        <a:t>2</a:t>
                      </a:r>
                      <a:r>
                        <a:rPr lang="zh-CN" altLang="en-US" sz="900" u="none" strike="noStrike" dirty="0" smtClean="0">
                          <a:effectLst/>
                        </a:rPr>
                        <a:t>）</a:t>
                      </a:r>
                      <a:r>
                        <a:rPr lang="zh-CN" altLang="en-US" sz="900" u="none" strike="noStrike" dirty="0">
                          <a:effectLst/>
                        </a:rPr>
                        <a:t>优</a:t>
                      </a:r>
                      <a:r>
                        <a:rPr lang="zh-CN" altLang="en-US" sz="900" u="none" strike="noStrike" dirty="0" smtClean="0">
                          <a:effectLst/>
                        </a:rPr>
                        <a:t>惠活动：</a:t>
                      </a:r>
                      <a:r>
                        <a:rPr lang="zh-CN" altLang="en-US" sz="900" u="none" strike="noStrike" dirty="0">
                          <a:effectLst/>
                        </a:rPr>
                        <a:t>成功绑</a:t>
                      </a:r>
                      <a:r>
                        <a:rPr lang="zh-CN" altLang="en-US" sz="900" u="none" strike="noStrike" dirty="0" smtClean="0">
                          <a:effectLst/>
                        </a:rPr>
                        <a:t>定平安银行信</a:t>
                      </a:r>
                      <a:r>
                        <a:rPr lang="zh-CN" altLang="en-US" sz="900" u="none" strike="noStrike" dirty="0">
                          <a:effectLst/>
                        </a:rPr>
                        <a:t>用卡客户</a:t>
                      </a:r>
                      <a:r>
                        <a:rPr lang="zh-CN" altLang="en-US" sz="900" u="none" strike="noStrike" dirty="0" smtClean="0">
                          <a:effectLst/>
                        </a:rPr>
                        <a:t>，可</a:t>
                      </a:r>
                      <a:r>
                        <a:rPr lang="zh-CN" altLang="en-US" sz="900" u="none" strike="noStrike" dirty="0">
                          <a:effectLst/>
                        </a:rPr>
                        <a:t>获赠</a:t>
                      </a:r>
                      <a:r>
                        <a:rPr lang="en-US" altLang="zh-CN" sz="900" u="none" strike="noStrike" dirty="0">
                          <a:effectLst/>
                        </a:rPr>
                        <a:t>100</a:t>
                      </a:r>
                      <a:r>
                        <a:rPr lang="zh-CN" altLang="en-US" sz="900" u="none" strike="noStrike" dirty="0">
                          <a:effectLst/>
                        </a:rPr>
                        <a:t>元过路费</a:t>
                      </a:r>
                      <a:r>
                        <a:rPr lang="zh-CN" altLang="en-US" sz="900" u="none" strike="noStrike" dirty="0" smtClean="0">
                          <a:effectLst/>
                        </a:rPr>
                        <a:t>，由银行赠送。</a:t>
                      </a:r>
                      <a:endParaRPr lang="zh-CN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9525" marR="9525" marT="9525" marB="0" anchor="ctr"/>
                </a:tc>
              </a:tr>
              <a:tr h="304800">
                <a:tc>
                  <a:txBody>
                    <a:bodyPr/>
                    <a:lstStyle/>
                    <a:p>
                      <a:pPr algn="just" fontAlgn="ctr"/>
                      <a:r>
                        <a:rPr lang="zh-CN" altLang="en-US" sz="900" u="none" strike="noStrike" dirty="0" smtClean="0">
                          <a:effectLst/>
                        </a:rPr>
                        <a:t>（</a:t>
                      </a:r>
                      <a:r>
                        <a:rPr lang="en-US" altLang="zh-CN" sz="900" u="none" strike="noStrike" dirty="0" smtClean="0">
                          <a:effectLst/>
                        </a:rPr>
                        <a:t>3</a:t>
                      </a:r>
                      <a:r>
                        <a:rPr lang="zh-CN" altLang="en-US" sz="900" u="none" strike="noStrike" dirty="0" smtClean="0">
                          <a:effectLst/>
                        </a:rPr>
                        <a:t>）</a:t>
                      </a:r>
                      <a:r>
                        <a:rPr lang="zh-CN" altLang="en-US" sz="900" u="none" strike="noStrike" dirty="0">
                          <a:effectLst/>
                        </a:rPr>
                        <a:t>安装时间：</a:t>
                      </a:r>
                      <a:r>
                        <a:rPr lang="en-US" altLang="zh-CN" sz="900" u="none" strike="noStrike" dirty="0">
                          <a:effectLst/>
                        </a:rPr>
                        <a:t>15</a:t>
                      </a:r>
                      <a:r>
                        <a:rPr lang="zh-CN" altLang="en-US" sz="900" u="none" strike="noStrike" dirty="0">
                          <a:effectLst/>
                        </a:rPr>
                        <a:t>年</a:t>
                      </a:r>
                      <a:r>
                        <a:rPr lang="en-US" altLang="zh-CN" sz="900" u="none" strike="noStrike" dirty="0">
                          <a:effectLst/>
                        </a:rPr>
                        <a:t>12</a:t>
                      </a:r>
                      <a:r>
                        <a:rPr lang="zh-CN" altLang="en-US" sz="900" u="none" strike="noStrike" dirty="0">
                          <a:effectLst/>
                        </a:rPr>
                        <a:t>月</a:t>
                      </a:r>
                      <a:r>
                        <a:rPr lang="en-US" altLang="zh-CN" sz="900" u="none" strike="noStrike" dirty="0">
                          <a:effectLst/>
                        </a:rPr>
                        <a:t>31</a:t>
                      </a:r>
                      <a:r>
                        <a:rPr lang="zh-CN" altLang="en-US" sz="900" u="none" strike="noStrike" dirty="0">
                          <a:effectLst/>
                        </a:rPr>
                        <a:t>日之前安装</a:t>
                      </a:r>
                      <a:endParaRPr lang="zh-CN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1903709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530" name="直接连接符 12"/>
          <p:cNvCxnSpPr>
            <a:cxnSpLocks noChangeShapeType="1"/>
          </p:cNvCxnSpPr>
          <p:nvPr/>
        </p:nvCxnSpPr>
        <p:spPr bwMode="auto">
          <a:xfrm>
            <a:off x="-22225" y="4349750"/>
            <a:ext cx="1570038" cy="811213"/>
          </a:xfrm>
          <a:prstGeom prst="line">
            <a:avLst/>
          </a:prstGeom>
          <a:noFill/>
          <a:ln w="12700" cmpd="sng">
            <a:solidFill>
              <a:srgbClr val="007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531" name="直接连接符 19"/>
          <p:cNvCxnSpPr>
            <a:cxnSpLocks noChangeShapeType="1"/>
          </p:cNvCxnSpPr>
          <p:nvPr/>
        </p:nvCxnSpPr>
        <p:spPr bwMode="auto">
          <a:xfrm>
            <a:off x="1533525" y="5160963"/>
            <a:ext cx="7610475" cy="7937"/>
          </a:xfrm>
          <a:prstGeom prst="line">
            <a:avLst/>
          </a:prstGeom>
          <a:noFill/>
          <a:ln w="12700" cmpd="sng">
            <a:solidFill>
              <a:srgbClr val="007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20" name="组合 19"/>
          <p:cNvGrpSpPr/>
          <p:nvPr/>
        </p:nvGrpSpPr>
        <p:grpSpPr>
          <a:xfrm>
            <a:off x="2267744" y="194446"/>
            <a:ext cx="4752528" cy="835281"/>
            <a:chOff x="3347864" y="236985"/>
            <a:chExt cx="3744912" cy="403549"/>
          </a:xfrm>
        </p:grpSpPr>
        <p:sp>
          <p:nvSpPr>
            <p:cNvPr id="21" name="Rectangle 8"/>
            <p:cNvSpPr>
              <a:spLocks noChangeArrowheads="1"/>
            </p:cNvSpPr>
            <p:nvPr/>
          </p:nvSpPr>
          <p:spPr bwMode="auto">
            <a:xfrm>
              <a:off x="3463991" y="369648"/>
              <a:ext cx="3528859" cy="270886"/>
            </a:xfrm>
            <a:custGeom>
              <a:avLst/>
              <a:gdLst>
                <a:gd name="T0" fmla="*/ 0 w 3093568"/>
                <a:gd name="T1" fmla="*/ 0 h 271442"/>
                <a:gd name="T2" fmla="*/ 4024334 w 3093568"/>
                <a:gd name="T3" fmla="*/ 0 h 271442"/>
                <a:gd name="T4" fmla="*/ 4024334 w 3093568"/>
                <a:gd name="T5" fmla="*/ 271442 h 271442"/>
                <a:gd name="T6" fmla="*/ 0 w 3093568"/>
                <a:gd name="T7" fmla="*/ 271442 h 271442"/>
                <a:gd name="T8" fmla="*/ 0 w 3093568"/>
                <a:gd name="T9" fmla="*/ 0 h 2714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93568"/>
                <a:gd name="T16" fmla="*/ 0 h 271442"/>
                <a:gd name="T17" fmla="*/ 3093568 w 3093568"/>
                <a:gd name="T18" fmla="*/ 271442 h 2714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93568" h="271442">
                  <a:moveTo>
                    <a:pt x="0" y="0"/>
                  </a:moveTo>
                  <a:lnTo>
                    <a:pt x="3093568" y="0"/>
                  </a:lnTo>
                  <a:lnTo>
                    <a:pt x="3093568" y="271442"/>
                  </a:lnTo>
                  <a:cubicBezTo>
                    <a:pt x="1777407" y="81360"/>
                    <a:pt x="1788744" y="3494"/>
                    <a:pt x="0" y="27144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DDDDD">
                <a:alpha val="7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22" name="矩形 27"/>
            <p:cNvSpPr>
              <a:spLocks noChangeArrowheads="1"/>
            </p:cNvSpPr>
            <p:nvPr/>
          </p:nvSpPr>
          <p:spPr bwMode="auto">
            <a:xfrm>
              <a:off x="3347864" y="236985"/>
              <a:ext cx="3744912" cy="252783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pPr algn="ctr"/>
              <a:r>
                <a:rPr lang="zh-CN" altLang="en-US" sz="2800" dirty="0">
                  <a:solidFill>
                    <a:srgbClr val="FFFFFF"/>
                  </a:solidFill>
                  <a:latin typeface="+mn-ea"/>
                  <a:ea typeface="+mn-ea"/>
                </a:rPr>
                <a:t>促</a:t>
              </a:r>
              <a:r>
                <a:rPr lang="zh-CN" altLang="en-US" sz="2800" dirty="0" smtClean="0">
                  <a:solidFill>
                    <a:srgbClr val="FFFFFF"/>
                  </a:solidFill>
                  <a:latin typeface="+mn-ea"/>
                  <a:ea typeface="+mn-ea"/>
                </a:rPr>
                <a:t>销服务介绍</a:t>
              </a:r>
              <a:endParaRPr lang="zh-CN" altLang="en-US" sz="2800" dirty="0">
                <a:solidFill>
                  <a:srgbClr val="FFFFFF"/>
                </a:solidFill>
                <a:latin typeface="+mn-ea"/>
                <a:ea typeface="+mn-ea"/>
              </a:endParaRPr>
            </a:p>
          </p:txBody>
        </p:sp>
      </p:grpSp>
      <p:sp>
        <p:nvSpPr>
          <p:cNvPr id="14" name="等腰三角形 18"/>
          <p:cNvSpPr>
            <a:spLocks noChangeArrowheads="1"/>
          </p:cNvSpPr>
          <p:nvPr/>
        </p:nvSpPr>
        <p:spPr bwMode="auto">
          <a:xfrm>
            <a:off x="4661258" y="4968215"/>
            <a:ext cx="215900" cy="187325"/>
          </a:xfrm>
          <a:prstGeom prst="triangle">
            <a:avLst>
              <a:gd name="adj" fmla="val 50000"/>
            </a:avLst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/>
            <a:endParaRPr lang="zh-CN" altLang="en-US" sz="1600" b="1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6" name="TextBox 22"/>
          <p:cNvSpPr txBox="1">
            <a:spLocks noChangeArrowheads="1"/>
          </p:cNvSpPr>
          <p:nvPr/>
        </p:nvSpPr>
        <p:spPr bwMode="auto">
          <a:xfrm>
            <a:off x="3817541" y="5155033"/>
            <a:ext cx="190658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hangingPunct="1"/>
            <a:r>
              <a:rPr lang="zh-CN" altLang="en-US" sz="1200" b="1" dirty="0">
                <a:solidFill>
                  <a:srgbClr val="0070C0"/>
                </a:solidFill>
                <a:latin typeface="Franklin Gothic Medium" pitchFamily="34" charset="0"/>
                <a:ea typeface="微软雅黑" pitchFamily="34" charset="-122"/>
              </a:rPr>
              <a:t>玻</a:t>
            </a:r>
            <a:r>
              <a:rPr lang="zh-CN" altLang="en-US" sz="1200" b="1" dirty="0" smtClean="0">
                <a:solidFill>
                  <a:srgbClr val="0070C0"/>
                </a:solidFill>
                <a:latin typeface="Franklin Gothic Medium" pitchFamily="34" charset="0"/>
                <a:ea typeface="微软雅黑" pitchFamily="34" charset="-122"/>
              </a:rPr>
              <a:t>璃修复</a:t>
            </a:r>
            <a:endParaRPr lang="zh-CN" altLang="en-US" sz="1200" b="1" dirty="0">
              <a:solidFill>
                <a:srgbClr val="0070C0"/>
              </a:solidFill>
              <a:latin typeface="Franklin Gothic Medium" pitchFamily="34" charset="0"/>
              <a:ea typeface="微软雅黑" pitchFamily="34" charset="-122"/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5829928"/>
              </p:ext>
            </p:extLst>
          </p:nvPr>
        </p:nvGraphicFramePr>
        <p:xfrm>
          <a:off x="4139952" y="1633364"/>
          <a:ext cx="4752528" cy="324036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64096"/>
                <a:gridCol w="2376264"/>
                <a:gridCol w="936104"/>
                <a:gridCol w="576064"/>
              </a:tblGrid>
              <a:tr h="151283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700" u="none" strike="noStrike" dirty="0">
                          <a:effectLst/>
                        </a:rPr>
                        <a:t>网点名称</a:t>
                      </a:r>
                      <a:endParaRPr lang="zh-CN" altLang="en-US" sz="700" b="1" i="0" u="none" strike="noStrike" dirty="0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7130" marR="7130" marT="713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700" u="none" strike="noStrike">
                          <a:effectLst/>
                        </a:rPr>
                        <a:t>具体地址</a:t>
                      </a:r>
                      <a:endParaRPr lang="zh-CN" altLang="en-US" sz="700" b="1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7130" marR="7130" marT="713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700" u="none" strike="noStrike">
                          <a:effectLst/>
                        </a:rPr>
                        <a:t>电话</a:t>
                      </a:r>
                      <a:endParaRPr lang="zh-CN" altLang="en-US" sz="700" b="1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7130" marR="7130" marT="713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700" u="none" strike="noStrike">
                          <a:effectLst/>
                        </a:rPr>
                        <a:t>营业时间</a:t>
                      </a:r>
                      <a:endParaRPr lang="zh-CN" altLang="en-US" sz="700" b="1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7130" marR="7130" marT="7130" marB="0" anchor="ctr"/>
                </a:tc>
              </a:tr>
              <a:tr h="151283"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700" u="none" strike="noStrike">
                          <a:effectLst/>
                        </a:rPr>
                        <a:t>雍和宫总部</a:t>
                      </a:r>
                      <a:endParaRPr lang="zh-CN" altLang="en-US" sz="7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7130" marR="7130" marT="713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700" u="none" strike="noStrike">
                          <a:effectLst/>
                        </a:rPr>
                        <a:t>东城区安定门东大街丁</a:t>
                      </a:r>
                      <a:r>
                        <a:rPr lang="en-US" altLang="zh-CN" sz="700" u="none" strike="noStrike">
                          <a:effectLst/>
                        </a:rPr>
                        <a:t>7</a:t>
                      </a:r>
                      <a:r>
                        <a:rPr lang="zh-CN" altLang="en-US" sz="700" u="none" strike="noStrike">
                          <a:effectLst/>
                        </a:rPr>
                        <a:t>号</a:t>
                      </a:r>
                      <a:endParaRPr lang="zh-CN" altLang="en-US" sz="7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7130" marR="7130" marT="713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700" u="none" strike="noStrike">
                          <a:effectLst/>
                        </a:rPr>
                        <a:t>010-64032259</a:t>
                      </a:r>
                      <a:endParaRPr lang="en-US" altLang="zh-CN" sz="7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7130" marR="7130" marT="713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700" u="none" strike="noStrike">
                          <a:effectLst/>
                        </a:rPr>
                        <a:t>24</a:t>
                      </a:r>
                      <a:r>
                        <a:rPr lang="zh-CN" altLang="en-US" sz="700" u="none" strike="noStrike">
                          <a:effectLst/>
                        </a:rPr>
                        <a:t>小时</a:t>
                      </a:r>
                      <a:endParaRPr lang="zh-CN" altLang="en-US" sz="7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7130" marR="7130" marT="7130" marB="0" anchor="ctr"/>
                </a:tc>
              </a:tr>
              <a:tr h="151283"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700" u="none" strike="noStrike">
                          <a:effectLst/>
                        </a:rPr>
                        <a:t>东四环分公司</a:t>
                      </a:r>
                      <a:endParaRPr lang="zh-CN" altLang="en-US" sz="7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7130" marR="7130" marT="713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700" u="none" strike="noStrike">
                          <a:effectLst/>
                        </a:rPr>
                        <a:t>朝阳区朝阳北路</a:t>
                      </a:r>
                      <a:r>
                        <a:rPr lang="en-US" altLang="zh-CN" sz="700" u="none" strike="noStrike">
                          <a:effectLst/>
                        </a:rPr>
                        <a:t>63</a:t>
                      </a:r>
                      <a:r>
                        <a:rPr lang="zh-CN" altLang="en-US" sz="700" u="none" strike="noStrike">
                          <a:effectLst/>
                        </a:rPr>
                        <a:t>号</a:t>
                      </a:r>
                      <a:endParaRPr lang="zh-CN" altLang="en-US" sz="7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7130" marR="7130" marT="713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700" u="none" strike="noStrike">
                          <a:effectLst/>
                        </a:rPr>
                        <a:t>010-64373385</a:t>
                      </a:r>
                      <a:endParaRPr lang="en-US" altLang="zh-CN" sz="7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7130" marR="7130" marT="713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700" u="none" strike="noStrike">
                          <a:effectLst/>
                        </a:rPr>
                        <a:t>8:30-17:30</a:t>
                      </a:r>
                      <a:endParaRPr lang="en-US" altLang="zh-CN" sz="7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7130" marR="7130" marT="7130" marB="0" anchor="ctr"/>
                </a:tc>
              </a:tr>
              <a:tr h="151283"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700" u="none" strike="noStrike">
                          <a:effectLst/>
                        </a:rPr>
                        <a:t>西三环分公司</a:t>
                      </a:r>
                      <a:endParaRPr lang="zh-CN" altLang="en-US" sz="7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7130" marR="7130" marT="713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700" u="none" strike="noStrike" dirty="0">
                          <a:effectLst/>
                        </a:rPr>
                        <a:t>海淀区玉泉路</a:t>
                      </a:r>
                      <a:r>
                        <a:rPr lang="en-US" altLang="zh-CN" sz="700" u="none" strike="noStrike" dirty="0">
                          <a:effectLst/>
                        </a:rPr>
                        <a:t>2</a:t>
                      </a:r>
                      <a:r>
                        <a:rPr lang="zh-CN" altLang="en-US" sz="700" u="none" strike="noStrike" dirty="0">
                          <a:effectLst/>
                        </a:rPr>
                        <a:t>号</a:t>
                      </a:r>
                      <a:endParaRPr lang="zh-CN" alt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7130" marR="7130" marT="713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700" u="none" strike="noStrike">
                          <a:effectLst/>
                        </a:rPr>
                        <a:t>010-88132398</a:t>
                      </a:r>
                      <a:endParaRPr lang="en-US" altLang="zh-CN" sz="7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7130" marR="7130" marT="713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700" u="none" strike="noStrike">
                          <a:effectLst/>
                        </a:rPr>
                        <a:t>8:30-17:30</a:t>
                      </a:r>
                      <a:endParaRPr lang="en-US" altLang="zh-CN" sz="7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7130" marR="7130" marT="7130" marB="0" anchor="ctr"/>
                </a:tc>
              </a:tr>
              <a:tr h="151283"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700" u="none" strike="noStrike">
                          <a:effectLst/>
                        </a:rPr>
                        <a:t>东三环分公司</a:t>
                      </a:r>
                      <a:endParaRPr lang="zh-CN" altLang="en-US" sz="7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7130" marR="7130" marT="713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700" u="none" strike="noStrike">
                          <a:effectLst/>
                        </a:rPr>
                        <a:t>朝阳区十八里店北桥向北</a:t>
                      </a:r>
                      <a:r>
                        <a:rPr lang="en-US" altLang="zh-CN" sz="700" u="none" strike="noStrike">
                          <a:effectLst/>
                        </a:rPr>
                        <a:t>50</a:t>
                      </a:r>
                      <a:r>
                        <a:rPr lang="zh-CN" altLang="en-US" sz="700" u="none" strike="noStrike">
                          <a:effectLst/>
                        </a:rPr>
                        <a:t>米路东</a:t>
                      </a:r>
                      <a:endParaRPr lang="zh-CN" altLang="en-US" sz="7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7130" marR="7130" marT="713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700" u="none" strike="noStrike">
                          <a:effectLst/>
                        </a:rPr>
                        <a:t>010-67341269</a:t>
                      </a:r>
                      <a:endParaRPr lang="en-US" altLang="zh-CN" sz="7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7130" marR="7130" marT="713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700" u="none" strike="noStrike">
                          <a:effectLst/>
                        </a:rPr>
                        <a:t>8:30-17:30</a:t>
                      </a:r>
                      <a:endParaRPr lang="en-US" altLang="zh-CN" sz="7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7130" marR="7130" marT="7130" marB="0" anchor="ctr"/>
                </a:tc>
              </a:tr>
              <a:tr h="151283"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700" u="none" strike="noStrike">
                          <a:effectLst/>
                        </a:rPr>
                        <a:t>北四环分公司</a:t>
                      </a:r>
                      <a:endParaRPr lang="zh-CN" altLang="en-US" sz="7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7130" marR="7130" marT="713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700" u="none" strike="noStrike">
                          <a:effectLst/>
                        </a:rPr>
                        <a:t>朝阳区北苑路大屯乙</a:t>
                      </a:r>
                      <a:r>
                        <a:rPr lang="en-US" altLang="zh-CN" sz="700" u="none" strike="noStrike">
                          <a:effectLst/>
                        </a:rPr>
                        <a:t>228</a:t>
                      </a:r>
                      <a:r>
                        <a:rPr lang="zh-CN" altLang="en-US" sz="700" u="none" strike="noStrike">
                          <a:effectLst/>
                        </a:rPr>
                        <a:t>号网吧院内福耀玻璃</a:t>
                      </a:r>
                      <a:endParaRPr lang="zh-CN" altLang="en-US" sz="7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7130" marR="7130" marT="713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700" u="none" strike="noStrike">
                          <a:effectLst/>
                        </a:rPr>
                        <a:t>010-64393230</a:t>
                      </a:r>
                      <a:endParaRPr lang="en-US" altLang="zh-CN" sz="7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7130" marR="7130" marT="713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700" u="none" strike="noStrike">
                          <a:effectLst/>
                        </a:rPr>
                        <a:t>8:30-17:30</a:t>
                      </a:r>
                      <a:endParaRPr lang="en-US" altLang="zh-CN" sz="7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7130" marR="7130" marT="7130" marB="0" anchor="ctr"/>
                </a:tc>
              </a:tr>
              <a:tr h="151283"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700" u="none" strike="noStrike" dirty="0">
                          <a:effectLst/>
                        </a:rPr>
                        <a:t>西三旗分公司</a:t>
                      </a:r>
                      <a:endParaRPr lang="zh-CN" alt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7130" marR="7130" marT="713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700" u="none" strike="noStrike">
                          <a:effectLst/>
                        </a:rPr>
                        <a:t>海淀区清河小营东方美都汽配城东门外北侧</a:t>
                      </a:r>
                      <a:endParaRPr lang="zh-CN" altLang="en-US" sz="7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7130" marR="7130" marT="713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700" u="none" strike="noStrike">
                          <a:effectLst/>
                        </a:rPr>
                        <a:t>010-82416062</a:t>
                      </a:r>
                      <a:endParaRPr lang="en-US" altLang="zh-CN" sz="7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7130" marR="7130" marT="713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700" u="none" strike="noStrike">
                          <a:effectLst/>
                        </a:rPr>
                        <a:t>8:30-17:30</a:t>
                      </a:r>
                      <a:endParaRPr lang="en-US" altLang="zh-CN" sz="7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7130" marR="7130" marT="7130" marB="0" anchor="ctr"/>
                </a:tc>
              </a:tr>
              <a:tr h="151283"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700" u="none" strike="noStrike" dirty="0">
                          <a:effectLst/>
                        </a:rPr>
                        <a:t>丰益桥分公司</a:t>
                      </a:r>
                      <a:endParaRPr lang="zh-CN" alt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7130" marR="7130" marT="713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700" u="none" strike="noStrike">
                          <a:effectLst/>
                        </a:rPr>
                        <a:t>丰台区丰益桥西国贸汽配基地</a:t>
                      </a:r>
                      <a:r>
                        <a:rPr lang="en-US" altLang="zh-CN" sz="700" u="none" strike="noStrike">
                          <a:effectLst/>
                        </a:rPr>
                        <a:t>A7-1003</a:t>
                      </a:r>
                      <a:endParaRPr lang="en-US" altLang="zh-CN" sz="7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7130" marR="7130" marT="713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700" u="none" strike="noStrike">
                          <a:effectLst/>
                        </a:rPr>
                        <a:t>010-83833108</a:t>
                      </a:r>
                      <a:endParaRPr lang="en-US" altLang="zh-CN" sz="7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7130" marR="7130" marT="713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700" u="none" strike="noStrike">
                          <a:effectLst/>
                        </a:rPr>
                        <a:t>8:30-17:30</a:t>
                      </a:r>
                      <a:endParaRPr lang="en-US" altLang="zh-CN" sz="7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7130" marR="7130" marT="7130" marB="0" anchor="ctr"/>
                </a:tc>
              </a:tr>
              <a:tr h="151283"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700" u="none" strike="noStrike">
                          <a:effectLst/>
                        </a:rPr>
                        <a:t>南二环分公司</a:t>
                      </a:r>
                      <a:endParaRPr lang="zh-CN" altLang="en-US" sz="7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7130" marR="7130" marT="713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700" u="none" strike="noStrike">
                          <a:effectLst/>
                        </a:rPr>
                        <a:t>东城区桃源东里</a:t>
                      </a:r>
                      <a:r>
                        <a:rPr lang="en-US" altLang="zh-CN" sz="700" u="none" strike="noStrike">
                          <a:effectLst/>
                        </a:rPr>
                        <a:t>15</a:t>
                      </a:r>
                      <a:r>
                        <a:rPr lang="zh-CN" altLang="en-US" sz="700" u="none" strike="noStrike">
                          <a:effectLst/>
                        </a:rPr>
                        <a:t>号永定门桥东</a:t>
                      </a:r>
                      <a:r>
                        <a:rPr lang="en-US" altLang="zh-CN" sz="700" u="none" strike="noStrike">
                          <a:effectLst/>
                        </a:rPr>
                        <a:t>300</a:t>
                      </a:r>
                      <a:r>
                        <a:rPr lang="zh-CN" altLang="en-US" sz="700" u="none" strike="noStrike">
                          <a:effectLst/>
                        </a:rPr>
                        <a:t>米路南</a:t>
                      </a:r>
                      <a:endParaRPr lang="zh-CN" altLang="en-US" sz="7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7130" marR="7130" marT="713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700" u="none" strike="noStrike">
                          <a:effectLst/>
                        </a:rPr>
                        <a:t>010-67269915</a:t>
                      </a:r>
                      <a:endParaRPr lang="en-US" altLang="zh-CN" sz="7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7130" marR="7130" marT="713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700" u="none" strike="noStrike">
                          <a:effectLst/>
                        </a:rPr>
                        <a:t>8:30-17:30</a:t>
                      </a:r>
                      <a:endParaRPr lang="en-US" altLang="zh-CN" sz="7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7130" marR="7130" marT="7130" marB="0" anchor="ctr"/>
                </a:tc>
              </a:tr>
              <a:tr h="151283"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700" u="none" strike="noStrike">
                          <a:effectLst/>
                        </a:rPr>
                        <a:t>顺义分公司</a:t>
                      </a:r>
                      <a:endParaRPr lang="zh-CN" altLang="en-US" sz="7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7130" marR="7130" marT="713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700" u="none" strike="noStrike">
                          <a:effectLst/>
                        </a:rPr>
                        <a:t>顺义区新顺南大街</a:t>
                      </a:r>
                      <a:r>
                        <a:rPr lang="en-US" altLang="zh-CN" sz="700" u="none" strike="noStrike">
                          <a:effectLst/>
                        </a:rPr>
                        <a:t>39</a:t>
                      </a:r>
                      <a:r>
                        <a:rPr lang="zh-CN" altLang="en-US" sz="700" u="none" strike="noStrike">
                          <a:effectLst/>
                        </a:rPr>
                        <a:t>号五里仓小区西侧</a:t>
                      </a:r>
                      <a:endParaRPr lang="zh-CN" altLang="en-US" sz="7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7130" marR="7130" marT="713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700" u="none" strike="noStrike">
                          <a:effectLst/>
                        </a:rPr>
                        <a:t>010-69433911</a:t>
                      </a:r>
                      <a:endParaRPr lang="en-US" altLang="zh-CN" sz="7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7130" marR="7130" marT="713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700" u="none" strike="noStrike">
                          <a:effectLst/>
                        </a:rPr>
                        <a:t>8:30-17:30</a:t>
                      </a:r>
                      <a:endParaRPr lang="en-US" altLang="zh-CN" sz="7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7130" marR="7130" marT="7130" marB="0" anchor="ctr"/>
                </a:tc>
              </a:tr>
              <a:tr h="224480"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700" u="none" strike="noStrike">
                          <a:effectLst/>
                        </a:rPr>
                        <a:t>怀柔分公司</a:t>
                      </a:r>
                      <a:endParaRPr lang="zh-CN" altLang="en-US" sz="7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7130" marR="7130" marT="713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700" u="none" strike="noStrike">
                          <a:effectLst/>
                        </a:rPr>
                        <a:t>怀柔区东关</a:t>
                      </a:r>
                      <a:r>
                        <a:rPr lang="en-US" altLang="zh-CN" sz="700" u="none" strike="noStrike">
                          <a:effectLst/>
                        </a:rPr>
                        <a:t>1</a:t>
                      </a:r>
                      <a:r>
                        <a:rPr lang="zh-CN" altLang="en-US" sz="700" u="none" strike="noStrike">
                          <a:effectLst/>
                        </a:rPr>
                        <a:t>区</a:t>
                      </a:r>
                      <a:r>
                        <a:rPr lang="en-US" altLang="zh-CN" sz="700" u="none" strike="noStrike">
                          <a:effectLst/>
                        </a:rPr>
                        <a:t>7</a:t>
                      </a:r>
                      <a:r>
                        <a:rPr lang="zh-CN" altLang="en-US" sz="700" u="none" strike="noStrike">
                          <a:effectLst/>
                        </a:rPr>
                        <a:t>号楼一单元</a:t>
                      </a:r>
                      <a:r>
                        <a:rPr lang="en-US" altLang="zh-CN" sz="700" u="none" strike="noStrike">
                          <a:effectLst/>
                        </a:rPr>
                        <a:t>101</a:t>
                      </a:r>
                      <a:r>
                        <a:rPr lang="zh-CN" altLang="en-US" sz="700" u="none" strike="noStrike">
                          <a:effectLst/>
                        </a:rPr>
                        <a:t>号（第五中学对面）</a:t>
                      </a:r>
                      <a:endParaRPr lang="zh-CN" altLang="en-US" sz="7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7130" marR="7130" marT="713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700" u="none" strike="noStrike">
                          <a:effectLst/>
                        </a:rPr>
                        <a:t>010-69602239</a:t>
                      </a:r>
                      <a:endParaRPr lang="en-US" altLang="zh-CN" sz="7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7130" marR="7130" marT="713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700" u="none" strike="noStrike">
                          <a:effectLst/>
                        </a:rPr>
                        <a:t>8:30-17:30</a:t>
                      </a:r>
                      <a:endParaRPr lang="en-US" altLang="zh-CN" sz="7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7130" marR="7130" marT="7130" marB="0" anchor="ctr"/>
                </a:tc>
              </a:tr>
              <a:tr h="151283"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700" u="none" strike="noStrike">
                          <a:effectLst/>
                        </a:rPr>
                        <a:t>管庄分公司</a:t>
                      </a:r>
                      <a:endParaRPr lang="zh-CN" altLang="en-US" sz="7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7130" marR="7130" marT="713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700" u="none" strike="noStrike">
                          <a:effectLst/>
                        </a:rPr>
                        <a:t>朝阳区常营幺家店路优点社区底商</a:t>
                      </a:r>
                      <a:r>
                        <a:rPr lang="en-US" altLang="zh-CN" sz="700" u="none" strike="noStrike">
                          <a:effectLst/>
                        </a:rPr>
                        <a:t>2-3</a:t>
                      </a:r>
                      <a:r>
                        <a:rPr lang="zh-CN" altLang="en-US" sz="700" u="none" strike="noStrike">
                          <a:effectLst/>
                        </a:rPr>
                        <a:t>东</a:t>
                      </a:r>
                      <a:endParaRPr lang="zh-CN" altLang="en-US" sz="7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7130" marR="7130" marT="713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700" u="none" strike="noStrike">
                          <a:effectLst/>
                        </a:rPr>
                        <a:t>010-85708703</a:t>
                      </a:r>
                      <a:endParaRPr lang="en-US" altLang="zh-CN" sz="7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7130" marR="7130" marT="713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700" u="none" strike="noStrike">
                          <a:effectLst/>
                        </a:rPr>
                        <a:t>8:30-17:30</a:t>
                      </a:r>
                      <a:endParaRPr lang="en-US" altLang="zh-CN" sz="7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7130" marR="7130" marT="7130" marB="0" anchor="ctr"/>
                </a:tc>
              </a:tr>
              <a:tr h="151283"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700" u="none" strike="noStrike">
                          <a:effectLst/>
                        </a:rPr>
                        <a:t>密云分公司</a:t>
                      </a:r>
                      <a:endParaRPr lang="zh-CN" altLang="en-US" sz="7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7130" marR="7130" marT="713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700" u="none" strike="noStrike">
                          <a:effectLst/>
                        </a:rPr>
                        <a:t>密云县鼓楼北大街沿湖小区西门往北</a:t>
                      </a:r>
                      <a:r>
                        <a:rPr lang="en-US" altLang="zh-CN" sz="700" u="none" strike="noStrike">
                          <a:effectLst/>
                        </a:rPr>
                        <a:t>50</a:t>
                      </a:r>
                      <a:r>
                        <a:rPr lang="zh-CN" altLang="en-US" sz="700" u="none" strike="noStrike">
                          <a:effectLst/>
                        </a:rPr>
                        <a:t>米</a:t>
                      </a:r>
                      <a:endParaRPr lang="zh-CN" altLang="en-US" sz="7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7130" marR="7130" marT="713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700" u="none" strike="noStrike">
                          <a:effectLst/>
                        </a:rPr>
                        <a:t>010-85708703</a:t>
                      </a:r>
                      <a:endParaRPr lang="en-US" altLang="zh-CN" sz="7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7130" marR="7130" marT="713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700" u="none" strike="noStrike">
                          <a:effectLst/>
                        </a:rPr>
                        <a:t>8:30-17:30</a:t>
                      </a:r>
                      <a:endParaRPr lang="en-US" altLang="zh-CN" sz="7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7130" marR="7130" marT="7130" marB="0" anchor="ctr"/>
                </a:tc>
              </a:tr>
              <a:tr h="151283"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700" u="none" strike="noStrike">
                          <a:effectLst/>
                        </a:rPr>
                        <a:t>房山分公司</a:t>
                      </a:r>
                      <a:endParaRPr lang="zh-CN" altLang="en-US" sz="7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7130" marR="7130" marT="713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700" u="none" strike="noStrike">
                          <a:effectLst/>
                        </a:rPr>
                        <a:t>房山区良乡拱辰北大街</a:t>
                      </a:r>
                      <a:r>
                        <a:rPr lang="en-US" altLang="zh-CN" sz="700" u="none" strike="noStrike">
                          <a:effectLst/>
                        </a:rPr>
                        <a:t>34</a:t>
                      </a:r>
                      <a:r>
                        <a:rPr lang="zh-CN" altLang="en-US" sz="700" u="none" strike="noStrike">
                          <a:effectLst/>
                        </a:rPr>
                        <a:t>号</a:t>
                      </a:r>
                      <a:endParaRPr lang="zh-CN" altLang="en-US" sz="7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7130" marR="7130" marT="713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700" u="none" strike="noStrike">
                          <a:effectLst/>
                        </a:rPr>
                        <a:t>010-89362827</a:t>
                      </a:r>
                      <a:endParaRPr lang="en-US" altLang="zh-CN" sz="7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7130" marR="7130" marT="713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700" u="none" strike="noStrike">
                          <a:effectLst/>
                        </a:rPr>
                        <a:t>8:30-17:30</a:t>
                      </a:r>
                      <a:endParaRPr lang="en-US" altLang="zh-CN" sz="7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7130" marR="7130" marT="7130" marB="0" anchor="ctr"/>
                </a:tc>
              </a:tr>
              <a:tr h="224480"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700" u="none" strike="noStrike">
                          <a:effectLst/>
                        </a:rPr>
                        <a:t>昌平分公司</a:t>
                      </a:r>
                      <a:endParaRPr lang="zh-CN" altLang="en-US" sz="7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7130" marR="7130" marT="713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700" u="none" strike="noStrike">
                          <a:effectLst/>
                        </a:rPr>
                        <a:t>昌平区北环路北城根甲</a:t>
                      </a:r>
                      <a:r>
                        <a:rPr lang="en-US" altLang="zh-CN" sz="700" u="none" strike="noStrike">
                          <a:effectLst/>
                        </a:rPr>
                        <a:t>1</a:t>
                      </a:r>
                      <a:r>
                        <a:rPr lang="zh-CN" altLang="en-US" sz="700" u="none" strike="noStrike">
                          <a:effectLst/>
                        </a:rPr>
                        <a:t>号底商 昌平北站红绿灯东南侧</a:t>
                      </a:r>
                      <a:endParaRPr lang="zh-CN" altLang="en-US" sz="7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7130" marR="7130" marT="713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700" u="none" strike="noStrike">
                          <a:effectLst/>
                        </a:rPr>
                        <a:t>010-89746995</a:t>
                      </a:r>
                      <a:endParaRPr lang="en-US" altLang="zh-CN" sz="7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7130" marR="7130" marT="713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700" u="none" strike="noStrike">
                          <a:effectLst/>
                        </a:rPr>
                        <a:t>8:30-17:30</a:t>
                      </a:r>
                      <a:endParaRPr lang="en-US" altLang="zh-CN" sz="7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7130" marR="7130" marT="7130" marB="0" anchor="ctr"/>
                </a:tc>
              </a:tr>
              <a:tr h="151283"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700" u="none" strike="noStrike">
                          <a:effectLst/>
                        </a:rPr>
                        <a:t>六里桥分公司</a:t>
                      </a:r>
                      <a:endParaRPr lang="zh-CN" altLang="en-US" sz="7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7130" marR="7130" marT="713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700" u="none" strike="noStrike">
                          <a:effectLst/>
                        </a:rPr>
                        <a:t>丰台区六里桥广安路</a:t>
                      </a:r>
                      <a:r>
                        <a:rPr lang="en-US" altLang="zh-CN" sz="700" u="none" strike="noStrike">
                          <a:effectLst/>
                        </a:rPr>
                        <a:t>168</a:t>
                      </a:r>
                      <a:r>
                        <a:rPr lang="zh-CN" altLang="en-US" sz="700" u="none" strike="noStrike">
                          <a:effectLst/>
                        </a:rPr>
                        <a:t>号天云灯具城内</a:t>
                      </a:r>
                      <a:endParaRPr lang="zh-CN" altLang="en-US" sz="7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7130" marR="7130" marT="713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700" u="none" strike="noStrike">
                          <a:effectLst/>
                        </a:rPr>
                        <a:t>010-63845870</a:t>
                      </a:r>
                      <a:endParaRPr lang="en-US" altLang="zh-CN" sz="7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7130" marR="7130" marT="713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700" u="none" strike="noStrike">
                          <a:effectLst/>
                        </a:rPr>
                        <a:t>8:30-17:30</a:t>
                      </a:r>
                      <a:endParaRPr lang="en-US" altLang="zh-CN" sz="7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7130" marR="7130" marT="7130" marB="0" anchor="ctr"/>
                </a:tc>
              </a:tr>
              <a:tr h="224480"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700" u="none" strike="noStrike">
                          <a:effectLst/>
                        </a:rPr>
                        <a:t>五方桥分公司</a:t>
                      </a:r>
                      <a:endParaRPr lang="zh-CN" altLang="en-US" sz="7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7130" marR="7130" marT="713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700" u="none" strike="noStrike">
                          <a:effectLst/>
                        </a:rPr>
                        <a:t>朝阳区王四营乡五方桥西南角五方天雅汽配城东</a:t>
                      </a:r>
                      <a:r>
                        <a:rPr lang="en-US" altLang="zh-CN" sz="700" u="none" strike="noStrike">
                          <a:effectLst/>
                        </a:rPr>
                        <a:t>8-40 </a:t>
                      </a:r>
                      <a:endParaRPr lang="en-US" altLang="zh-CN" sz="7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7130" marR="7130" marT="713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700" u="none" strike="noStrike">
                          <a:effectLst/>
                        </a:rPr>
                        <a:t>010-87339899</a:t>
                      </a:r>
                      <a:endParaRPr lang="en-US" altLang="zh-CN" sz="7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7130" marR="7130" marT="713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700" u="none" strike="noStrike">
                          <a:effectLst/>
                        </a:rPr>
                        <a:t>8:30-17:30</a:t>
                      </a:r>
                      <a:endParaRPr lang="en-US" altLang="zh-CN" sz="7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7130" marR="7130" marT="7130" marB="0" anchor="ctr"/>
                </a:tc>
              </a:tr>
              <a:tr h="224480"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700" u="none" strike="noStrike">
                          <a:effectLst/>
                        </a:rPr>
                        <a:t>大兴分公司</a:t>
                      </a:r>
                      <a:endParaRPr lang="zh-CN" altLang="en-US" sz="7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7130" marR="7130" marT="713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700" u="none" strike="noStrike">
                          <a:effectLst/>
                        </a:rPr>
                        <a:t>大兴区黄村兴业大街</a:t>
                      </a:r>
                      <a:r>
                        <a:rPr lang="en-US" altLang="zh-CN" sz="700" u="none" strike="noStrike">
                          <a:effectLst/>
                        </a:rPr>
                        <a:t>55</a:t>
                      </a:r>
                      <a:r>
                        <a:rPr lang="zh-CN" altLang="en-US" sz="700" u="none" strike="noStrike">
                          <a:effectLst/>
                        </a:rPr>
                        <a:t>号 国家教育行政学院西门对面</a:t>
                      </a:r>
                      <a:endParaRPr lang="zh-CN" altLang="en-US" sz="7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7130" marR="7130" marT="713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700" u="none" strike="noStrike">
                          <a:effectLst/>
                        </a:rPr>
                        <a:t>010-69266007</a:t>
                      </a:r>
                      <a:endParaRPr lang="en-US" altLang="zh-CN" sz="7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7130" marR="7130" marT="713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700" u="none" strike="noStrike">
                          <a:effectLst/>
                        </a:rPr>
                        <a:t>8:30-17:30</a:t>
                      </a:r>
                      <a:endParaRPr lang="en-US" altLang="zh-CN" sz="7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7130" marR="7130" marT="7130" marB="0" anchor="ctr"/>
                </a:tc>
              </a:tr>
              <a:tr h="224480"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700" u="none" strike="noStrike">
                          <a:effectLst/>
                        </a:rPr>
                        <a:t>通州分公司</a:t>
                      </a:r>
                      <a:endParaRPr lang="zh-CN" altLang="en-US" sz="7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7130" marR="7130" marT="713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700" u="none" strike="noStrike">
                          <a:effectLst/>
                        </a:rPr>
                        <a:t>通州区梨园镇大马庄云景东路</a:t>
                      </a:r>
                      <a:r>
                        <a:rPr lang="en-US" altLang="zh-CN" sz="700" u="none" strike="noStrike">
                          <a:effectLst/>
                        </a:rPr>
                        <a:t>488</a:t>
                      </a:r>
                      <a:r>
                        <a:rPr lang="zh-CN" altLang="en-US" sz="700" u="none" strike="noStrike">
                          <a:effectLst/>
                        </a:rPr>
                        <a:t>号（荟萃园小区底商）</a:t>
                      </a:r>
                      <a:endParaRPr lang="zh-CN" altLang="en-US" sz="7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7130" marR="7130" marT="713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700" u="none" strike="noStrike">
                          <a:effectLst/>
                        </a:rPr>
                        <a:t>010-56281210</a:t>
                      </a:r>
                      <a:endParaRPr lang="en-US" altLang="zh-CN" sz="7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7130" marR="7130" marT="713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700" u="none" strike="noStrike" dirty="0">
                          <a:effectLst/>
                        </a:rPr>
                        <a:t>8:30-17:30</a:t>
                      </a:r>
                      <a:endParaRPr lang="en-US" altLang="zh-CN" sz="700" b="0" i="0" u="none" strike="noStrike" dirty="0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7130" marR="7130" marT="7130" marB="0" anchor="ctr"/>
                </a:tc>
              </a:tr>
            </a:tbl>
          </a:graphicData>
        </a:graphic>
      </p:graphicFrame>
      <p:sp>
        <p:nvSpPr>
          <p:cNvPr id="6" name="矩形 5"/>
          <p:cNvSpPr/>
          <p:nvPr/>
        </p:nvSpPr>
        <p:spPr>
          <a:xfrm>
            <a:off x="1043608" y="1029727"/>
            <a:ext cx="7056784" cy="369332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r>
              <a:rPr lang="zh-CN" altLang="en-US" sz="1400" dirty="0" smtClean="0">
                <a:latin typeface="+mn-ea"/>
                <a:ea typeface="+mn-ea"/>
              </a:rPr>
              <a:t>在</a:t>
            </a:r>
            <a:r>
              <a:rPr lang="zh-CN" altLang="en-US" sz="1400" dirty="0">
                <a:latin typeface="+mn-ea"/>
                <a:ea typeface="+mn-ea"/>
              </a:rPr>
              <a:t>保单有效期内，凭有效短信验证码，可在</a:t>
            </a:r>
            <a:r>
              <a:rPr lang="zh-CN" altLang="en-US" b="1" dirty="0">
                <a:latin typeface="+mn-ea"/>
                <a:ea typeface="+mn-ea"/>
              </a:rPr>
              <a:t>北京福耀</a:t>
            </a:r>
            <a:r>
              <a:rPr lang="zh-CN" altLang="en-US" sz="1400" dirty="0">
                <a:latin typeface="+mn-ea"/>
                <a:ea typeface="+mn-ea"/>
              </a:rPr>
              <a:t>合作网点享受玻璃免费修补服务。</a:t>
            </a:r>
          </a:p>
        </p:txBody>
      </p:sp>
      <p:sp>
        <p:nvSpPr>
          <p:cNvPr id="9" name="矩形 8"/>
          <p:cNvSpPr/>
          <p:nvPr/>
        </p:nvSpPr>
        <p:spPr>
          <a:xfrm>
            <a:off x="323528" y="1793037"/>
            <a:ext cx="3744416" cy="2631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lnSpc>
                <a:spcPct val="150000"/>
              </a:lnSpc>
              <a:buFont typeface="Wingdings" pitchFamily="2" charset="2"/>
              <a:buChar char="p"/>
            </a:pPr>
            <a:r>
              <a:rPr lang="zh-CN" altLang="en-US" sz="1100" b="1" dirty="0" smtClean="0">
                <a:latin typeface="+mn-ea"/>
                <a:ea typeface="+mn-ea"/>
              </a:rPr>
              <a:t>服</a:t>
            </a:r>
            <a:r>
              <a:rPr lang="zh-CN" altLang="en-US" sz="1100" b="1" dirty="0">
                <a:latin typeface="+mn-ea"/>
                <a:ea typeface="+mn-ea"/>
              </a:rPr>
              <a:t>务条</a:t>
            </a:r>
            <a:r>
              <a:rPr lang="zh-CN" altLang="en-US" sz="1100" b="1" dirty="0" smtClean="0">
                <a:latin typeface="+mn-ea"/>
                <a:ea typeface="+mn-ea"/>
              </a:rPr>
              <a:t>件</a:t>
            </a:r>
            <a:endParaRPr lang="zh-CN" altLang="en-US" sz="1100" b="1" dirty="0">
              <a:latin typeface="+mn-ea"/>
              <a:ea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1100" dirty="0">
                <a:latin typeface="+mn-ea"/>
                <a:ea typeface="+mn-ea"/>
              </a:rPr>
              <a:t>1</a:t>
            </a:r>
            <a:r>
              <a:rPr lang="zh-CN" altLang="en-US" sz="1100" dirty="0">
                <a:latin typeface="+mn-ea"/>
                <a:ea typeface="+mn-ea"/>
              </a:rPr>
              <a:t>、 请携带行驶证、电话直通渠道有效期内的商业险保单、服务凭证短信或者投保手机号，前往服务网点验证使用；</a:t>
            </a:r>
          </a:p>
          <a:p>
            <a:pPr>
              <a:lnSpc>
                <a:spcPct val="150000"/>
              </a:lnSpc>
            </a:pPr>
            <a:r>
              <a:rPr lang="en-US" altLang="zh-CN" sz="1100" dirty="0">
                <a:latin typeface="+mn-ea"/>
                <a:ea typeface="+mn-ea"/>
              </a:rPr>
              <a:t>2</a:t>
            </a:r>
            <a:r>
              <a:rPr lang="zh-CN" altLang="en-US" sz="1100" dirty="0">
                <a:latin typeface="+mn-ea"/>
                <a:ea typeface="+mn-ea"/>
              </a:rPr>
              <a:t>、 车型为</a:t>
            </a:r>
            <a:r>
              <a:rPr lang="en-US" altLang="zh-CN" sz="1100" dirty="0">
                <a:latin typeface="+mn-ea"/>
                <a:ea typeface="+mn-ea"/>
              </a:rPr>
              <a:t>7</a:t>
            </a:r>
            <a:r>
              <a:rPr lang="zh-CN" altLang="en-US" sz="1100" dirty="0">
                <a:latin typeface="+mn-ea"/>
                <a:ea typeface="+mn-ea"/>
              </a:rPr>
              <a:t>座以下（含）自用车及公务车</a:t>
            </a:r>
          </a:p>
          <a:p>
            <a:pPr>
              <a:lnSpc>
                <a:spcPct val="150000"/>
              </a:lnSpc>
            </a:pPr>
            <a:r>
              <a:rPr lang="en-US" altLang="zh-CN" sz="1100" dirty="0">
                <a:latin typeface="+mn-ea"/>
                <a:ea typeface="+mn-ea"/>
              </a:rPr>
              <a:t>3</a:t>
            </a:r>
            <a:r>
              <a:rPr lang="zh-CN" altLang="en-US" sz="1100" dirty="0">
                <a:latin typeface="+mn-ea"/>
                <a:ea typeface="+mn-ea"/>
              </a:rPr>
              <a:t>、 仅夹层前风挡玻璃可以修复；破损点尺寸不超过一元硬币的大小范围；破损点位置举例玻璃边缘大于</a:t>
            </a:r>
            <a:r>
              <a:rPr lang="en-US" altLang="zh-CN" sz="1100" dirty="0">
                <a:latin typeface="+mn-ea"/>
                <a:ea typeface="+mn-ea"/>
              </a:rPr>
              <a:t>6</a:t>
            </a:r>
            <a:r>
              <a:rPr lang="zh-CN" altLang="en-US" sz="1100" dirty="0">
                <a:latin typeface="+mn-ea"/>
                <a:ea typeface="+mn-ea"/>
              </a:rPr>
              <a:t>厘米。</a:t>
            </a:r>
          </a:p>
          <a:p>
            <a:pPr>
              <a:lnSpc>
                <a:spcPct val="150000"/>
              </a:lnSpc>
            </a:pPr>
            <a:r>
              <a:rPr lang="en-US" altLang="zh-CN" sz="1100" dirty="0">
                <a:latin typeface="+mn-ea"/>
                <a:ea typeface="+mn-ea"/>
              </a:rPr>
              <a:t>4</a:t>
            </a:r>
            <a:r>
              <a:rPr lang="zh-CN" altLang="en-US" sz="1100" dirty="0">
                <a:latin typeface="+mn-ea"/>
                <a:ea typeface="+mn-ea"/>
              </a:rPr>
              <a:t>、 车辆实际修补范围超过我司免费提供的范围，超出部分费用，客户自理。</a:t>
            </a:r>
          </a:p>
          <a:p>
            <a:pPr>
              <a:lnSpc>
                <a:spcPct val="150000"/>
              </a:lnSpc>
            </a:pPr>
            <a:r>
              <a:rPr lang="en-US" altLang="zh-CN" sz="1100" dirty="0">
                <a:latin typeface="+mn-ea"/>
                <a:ea typeface="+mn-ea"/>
              </a:rPr>
              <a:t>5</a:t>
            </a:r>
            <a:r>
              <a:rPr lang="zh-CN" altLang="en-US" sz="1100" dirty="0">
                <a:latin typeface="+mn-ea"/>
                <a:ea typeface="+mn-ea"/>
              </a:rPr>
              <a:t>、 服务有效期为一年，截止日期以短信提示为准，逾期不能使用</a:t>
            </a:r>
          </a:p>
        </p:txBody>
      </p:sp>
    </p:spTree>
    <p:extLst>
      <p:ext uri="{BB962C8B-B14F-4D97-AF65-F5344CB8AC3E}">
        <p14:creationId xmlns:p14="http://schemas.microsoft.com/office/powerpoint/2010/main" val="106596395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530" name="直接连接符 12"/>
          <p:cNvCxnSpPr>
            <a:cxnSpLocks noChangeShapeType="1"/>
          </p:cNvCxnSpPr>
          <p:nvPr/>
        </p:nvCxnSpPr>
        <p:spPr bwMode="auto">
          <a:xfrm>
            <a:off x="-22225" y="4349750"/>
            <a:ext cx="1570038" cy="811213"/>
          </a:xfrm>
          <a:prstGeom prst="line">
            <a:avLst/>
          </a:prstGeom>
          <a:noFill/>
          <a:ln w="12700" cmpd="sng">
            <a:solidFill>
              <a:srgbClr val="007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531" name="直接连接符 19"/>
          <p:cNvCxnSpPr>
            <a:cxnSpLocks noChangeShapeType="1"/>
          </p:cNvCxnSpPr>
          <p:nvPr/>
        </p:nvCxnSpPr>
        <p:spPr bwMode="auto">
          <a:xfrm>
            <a:off x="1533525" y="5160963"/>
            <a:ext cx="7610475" cy="7937"/>
          </a:xfrm>
          <a:prstGeom prst="line">
            <a:avLst/>
          </a:prstGeom>
          <a:noFill/>
          <a:ln w="12700" cmpd="sng">
            <a:solidFill>
              <a:srgbClr val="007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20" name="组合 19"/>
          <p:cNvGrpSpPr/>
          <p:nvPr/>
        </p:nvGrpSpPr>
        <p:grpSpPr>
          <a:xfrm>
            <a:off x="2267744" y="194446"/>
            <a:ext cx="4752528" cy="835281"/>
            <a:chOff x="3347864" y="236985"/>
            <a:chExt cx="3744912" cy="403549"/>
          </a:xfrm>
        </p:grpSpPr>
        <p:sp>
          <p:nvSpPr>
            <p:cNvPr id="21" name="Rectangle 8"/>
            <p:cNvSpPr>
              <a:spLocks noChangeArrowheads="1"/>
            </p:cNvSpPr>
            <p:nvPr/>
          </p:nvSpPr>
          <p:spPr bwMode="auto">
            <a:xfrm>
              <a:off x="3463991" y="369648"/>
              <a:ext cx="3528859" cy="270886"/>
            </a:xfrm>
            <a:custGeom>
              <a:avLst/>
              <a:gdLst>
                <a:gd name="T0" fmla="*/ 0 w 3093568"/>
                <a:gd name="T1" fmla="*/ 0 h 271442"/>
                <a:gd name="T2" fmla="*/ 4024334 w 3093568"/>
                <a:gd name="T3" fmla="*/ 0 h 271442"/>
                <a:gd name="T4" fmla="*/ 4024334 w 3093568"/>
                <a:gd name="T5" fmla="*/ 271442 h 271442"/>
                <a:gd name="T6" fmla="*/ 0 w 3093568"/>
                <a:gd name="T7" fmla="*/ 271442 h 271442"/>
                <a:gd name="T8" fmla="*/ 0 w 3093568"/>
                <a:gd name="T9" fmla="*/ 0 h 2714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93568"/>
                <a:gd name="T16" fmla="*/ 0 h 271442"/>
                <a:gd name="T17" fmla="*/ 3093568 w 3093568"/>
                <a:gd name="T18" fmla="*/ 271442 h 2714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93568" h="271442">
                  <a:moveTo>
                    <a:pt x="0" y="0"/>
                  </a:moveTo>
                  <a:lnTo>
                    <a:pt x="3093568" y="0"/>
                  </a:lnTo>
                  <a:lnTo>
                    <a:pt x="3093568" y="271442"/>
                  </a:lnTo>
                  <a:cubicBezTo>
                    <a:pt x="1777407" y="81360"/>
                    <a:pt x="1788744" y="3494"/>
                    <a:pt x="0" y="27144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DDDDD">
                <a:alpha val="7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22" name="矩形 27"/>
            <p:cNvSpPr>
              <a:spLocks noChangeArrowheads="1"/>
            </p:cNvSpPr>
            <p:nvPr/>
          </p:nvSpPr>
          <p:spPr bwMode="auto">
            <a:xfrm>
              <a:off x="3347864" y="236985"/>
              <a:ext cx="3744912" cy="252783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pPr algn="ctr"/>
              <a:r>
                <a:rPr lang="zh-CN" altLang="en-US" sz="2800" dirty="0">
                  <a:solidFill>
                    <a:srgbClr val="FFFFFF"/>
                  </a:solidFill>
                  <a:latin typeface="+mn-ea"/>
                  <a:ea typeface="+mn-ea"/>
                </a:rPr>
                <a:t>促</a:t>
              </a:r>
              <a:r>
                <a:rPr lang="zh-CN" altLang="en-US" sz="2800" dirty="0" smtClean="0">
                  <a:solidFill>
                    <a:srgbClr val="FFFFFF"/>
                  </a:solidFill>
                  <a:latin typeface="+mn-ea"/>
                  <a:ea typeface="+mn-ea"/>
                </a:rPr>
                <a:t>销服务介绍</a:t>
              </a:r>
              <a:endParaRPr lang="zh-CN" altLang="en-US" sz="2800" dirty="0">
                <a:solidFill>
                  <a:srgbClr val="FFFFFF"/>
                </a:solidFill>
                <a:latin typeface="+mn-ea"/>
                <a:ea typeface="+mn-ea"/>
              </a:endParaRPr>
            </a:p>
          </p:txBody>
        </p:sp>
      </p:grpSp>
      <p:sp>
        <p:nvSpPr>
          <p:cNvPr id="14" name="等腰三角形 18"/>
          <p:cNvSpPr>
            <a:spLocks noChangeArrowheads="1"/>
          </p:cNvSpPr>
          <p:nvPr/>
        </p:nvSpPr>
        <p:spPr bwMode="auto">
          <a:xfrm>
            <a:off x="4661258" y="4968215"/>
            <a:ext cx="215900" cy="187325"/>
          </a:xfrm>
          <a:prstGeom prst="triangle">
            <a:avLst>
              <a:gd name="adj" fmla="val 50000"/>
            </a:avLst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/>
            <a:endParaRPr lang="zh-CN" altLang="en-US" sz="1600" b="1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6" name="TextBox 22"/>
          <p:cNvSpPr txBox="1">
            <a:spLocks noChangeArrowheads="1"/>
          </p:cNvSpPr>
          <p:nvPr/>
        </p:nvSpPr>
        <p:spPr bwMode="auto">
          <a:xfrm>
            <a:off x="3817541" y="5155033"/>
            <a:ext cx="190658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hangingPunct="1"/>
            <a:r>
              <a:rPr lang="zh-CN" altLang="en-US" sz="1200" b="1" dirty="0" smtClean="0">
                <a:solidFill>
                  <a:srgbClr val="0070C0"/>
                </a:solidFill>
                <a:latin typeface="Franklin Gothic Medium" pitchFamily="34" charset="0"/>
                <a:ea typeface="微软雅黑" pitchFamily="34" charset="-122"/>
              </a:rPr>
              <a:t>半合成保养</a:t>
            </a:r>
            <a:endParaRPr lang="zh-CN" altLang="en-US" sz="1200" b="1" dirty="0">
              <a:solidFill>
                <a:srgbClr val="0070C0"/>
              </a:solidFill>
              <a:latin typeface="Franklin Gothic Medium" pitchFamily="34" charset="0"/>
              <a:ea typeface="微软雅黑" pitchFamily="3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628320" y="553244"/>
            <a:ext cx="6065875" cy="12486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lnSpc>
                <a:spcPct val="150000"/>
              </a:lnSpc>
            </a:pPr>
            <a:r>
              <a:rPr lang="zh-CN" altLang="en-US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华文楷体" pitchFamily="2" charset="-122"/>
                <a:ea typeface="华文楷体" pitchFamily="2" charset="-122"/>
              </a:rPr>
              <a:t>全年不限次数车辆保养服</a:t>
            </a:r>
            <a:r>
              <a:rPr lang="zh-CN" altLang="en-US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华文楷体" pitchFamily="2" charset="-122"/>
                <a:ea typeface="华文楷体" pitchFamily="2" charset="-122"/>
              </a:rPr>
              <a:t>务</a:t>
            </a:r>
            <a:endParaRPr lang="en-US" altLang="zh-CN" sz="32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华文楷体" pitchFamily="2" charset="-122"/>
              <a:ea typeface="华文楷体" pitchFamily="2" charset="-122"/>
            </a:endParaRPr>
          </a:p>
          <a:p>
            <a:pPr algn="ctr">
              <a:lnSpc>
                <a:spcPct val="150000"/>
              </a:lnSpc>
            </a:pPr>
            <a:r>
              <a:rPr lang="en-US" altLang="zh-CN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华文楷体" pitchFamily="2" charset="-122"/>
                <a:ea typeface="华文楷体" pitchFamily="2" charset="-122"/>
              </a:rPr>
              <a:t>——</a:t>
            </a:r>
            <a:r>
              <a:rPr lang="zh-CN" altLang="en-US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华文楷体" pitchFamily="2" charset="-122"/>
                <a:ea typeface="华文楷体" pitchFamily="2" charset="-122"/>
              </a:rPr>
              <a:t>由</a:t>
            </a:r>
            <a:r>
              <a:rPr lang="zh-CN" altLang="en-US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华文楷体" pitchFamily="2" charset="-122"/>
                <a:ea typeface="华文楷体" pitchFamily="2" charset="-122"/>
              </a:rPr>
              <a:t>“携车网 </a:t>
            </a:r>
            <a:r>
              <a:rPr lang="en-US" altLang="zh-CN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华文楷体" pitchFamily="2" charset="-122"/>
                <a:ea typeface="华文楷体" pitchFamily="2" charset="-122"/>
              </a:rPr>
              <a:t>·</a:t>
            </a:r>
            <a:r>
              <a:rPr lang="zh-CN" altLang="en-US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华文楷体" pitchFamily="2" charset="-122"/>
                <a:ea typeface="华文楷体" pitchFamily="2" charset="-122"/>
              </a:rPr>
              <a:t>府上养车 ”提供上门服务</a:t>
            </a:r>
          </a:p>
        </p:txBody>
      </p:sp>
      <p:sp>
        <p:nvSpPr>
          <p:cNvPr id="7" name="矩形 6"/>
          <p:cNvSpPr/>
          <p:nvPr/>
        </p:nvSpPr>
        <p:spPr>
          <a:xfrm>
            <a:off x="35496" y="1807185"/>
            <a:ext cx="6336704" cy="29136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000"/>
              </a:lnSpc>
            </a:pPr>
            <a:r>
              <a:rPr lang="zh-CN" altLang="en-US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保</a:t>
            </a:r>
            <a:r>
              <a:rPr lang="zh-CN" altLang="en-U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养服务内容包括：</a:t>
            </a:r>
          </a:p>
          <a:p>
            <a:pPr>
              <a:lnSpc>
                <a:spcPts val="2000"/>
              </a:lnSpc>
            </a:pPr>
            <a:r>
              <a:rPr lang="en-US" altLang="zh-CN" sz="1000" dirty="0">
                <a:latin typeface="+mn-ea"/>
                <a:ea typeface="+mn-ea"/>
              </a:rPr>
              <a:t>1</a:t>
            </a:r>
            <a:r>
              <a:rPr lang="zh-CN" altLang="en-US" sz="1000" dirty="0">
                <a:latin typeface="+mn-ea"/>
                <a:ea typeface="+mn-ea"/>
              </a:rPr>
              <a:t>、更换机油、机油滤清器、全车检测（壳牌机油</a:t>
            </a:r>
            <a:r>
              <a:rPr lang="en-US" altLang="zh-CN" sz="1000" dirty="0">
                <a:latin typeface="+mn-ea"/>
                <a:ea typeface="+mn-ea"/>
              </a:rPr>
              <a:t>4L+</a:t>
            </a:r>
            <a:r>
              <a:rPr lang="zh-CN" altLang="en-US" sz="1000" dirty="0">
                <a:latin typeface="+mn-ea"/>
                <a:ea typeface="+mn-ea"/>
              </a:rPr>
              <a:t>品牌机滤</a:t>
            </a:r>
            <a:r>
              <a:rPr lang="en-US" altLang="zh-CN" sz="1000" dirty="0">
                <a:latin typeface="+mn-ea"/>
                <a:ea typeface="+mn-ea"/>
              </a:rPr>
              <a:t>+</a:t>
            </a:r>
            <a:r>
              <a:rPr lang="zh-CN" altLang="en-US" sz="1000" dirty="0">
                <a:latin typeface="+mn-ea"/>
                <a:ea typeface="+mn-ea"/>
              </a:rPr>
              <a:t>上门保养人工费</a:t>
            </a:r>
            <a:r>
              <a:rPr lang="en-US" altLang="zh-CN" sz="1000" dirty="0">
                <a:latin typeface="+mn-ea"/>
                <a:ea typeface="+mn-ea"/>
              </a:rPr>
              <a:t>+7</a:t>
            </a:r>
            <a:r>
              <a:rPr lang="zh-CN" altLang="en-US" sz="1000" dirty="0">
                <a:latin typeface="+mn-ea"/>
                <a:ea typeface="+mn-ea"/>
              </a:rPr>
              <a:t>项细节养护</a:t>
            </a:r>
            <a:r>
              <a:rPr lang="en-US" altLang="zh-CN" sz="1000" dirty="0">
                <a:latin typeface="+mn-ea"/>
                <a:ea typeface="+mn-ea"/>
              </a:rPr>
              <a:t>+38</a:t>
            </a:r>
            <a:r>
              <a:rPr lang="zh-CN" altLang="en-US" sz="1000" dirty="0">
                <a:latin typeface="+mn-ea"/>
                <a:ea typeface="+mn-ea"/>
              </a:rPr>
              <a:t>项检测）。</a:t>
            </a:r>
          </a:p>
          <a:p>
            <a:pPr>
              <a:lnSpc>
                <a:spcPts val="2000"/>
              </a:lnSpc>
            </a:pPr>
            <a:r>
              <a:rPr lang="en-US" altLang="zh-CN" sz="1000" dirty="0">
                <a:latin typeface="+mn-ea"/>
                <a:ea typeface="+mn-ea"/>
              </a:rPr>
              <a:t>2</a:t>
            </a:r>
            <a:r>
              <a:rPr lang="zh-CN" altLang="en-US" sz="1000" dirty="0">
                <a:latin typeface="+mn-ea"/>
                <a:ea typeface="+mn-ea"/>
              </a:rPr>
              <a:t>、车主在首次保养后达到保养里程（</a:t>
            </a:r>
            <a:r>
              <a:rPr lang="en-US" altLang="zh-CN" sz="1000" dirty="0">
                <a:latin typeface="+mn-ea"/>
                <a:ea typeface="+mn-ea"/>
              </a:rPr>
              <a:t>5000KM</a:t>
            </a:r>
            <a:r>
              <a:rPr lang="zh-CN" altLang="en-US" sz="1000" dirty="0">
                <a:latin typeface="+mn-ea"/>
                <a:ea typeface="+mn-ea"/>
              </a:rPr>
              <a:t>或</a:t>
            </a:r>
            <a:r>
              <a:rPr lang="en-US" altLang="zh-CN" sz="1000" dirty="0">
                <a:latin typeface="+mn-ea"/>
                <a:ea typeface="+mn-ea"/>
              </a:rPr>
              <a:t>6</a:t>
            </a:r>
            <a:r>
              <a:rPr lang="zh-CN" altLang="en-US" sz="1000" dirty="0">
                <a:latin typeface="+mn-ea"/>
                <a:ea typeface="+mn-ea"/>
              </a:rPr>
              <a:t>个月以上）即可进行二次保养，直至保单到期日截止。</a:t>
            </a:r>
          </a:p>
          <a:p>
            <a:pPr>
              <a:lnSpc>
                <a:spcPts val="2000"/>
              </a:lnSpc>
            </a:pPr>
            <a:r>
              <a:rPr lang="en-US" altLang="zh-CN" sz="1000" dirty="0">
                <a:latin typeface="+mn-ea"/>
                <a:ea typeface="+mn-ea"/>
              </a:rPr>
              <a:t>3</a:t>
            </a:r>
            <a:r>
              <a:rPr lang="zh-CN" altLang="en-US" sz="1000" dirty="0">
                <a:latin typeface="+mn-ea"/>
                <a:ea typeface="+mn-ea"/>
              </a:rPr>
              <a:t>、大排量车型所需机油如超过</a:t>
            </a:r>
            <a:r>
              <a:rPr lang="en-US" altLang="zh-CN" sz="1000" dirty="0">
                <a:latin typeface="+mn-ea"/>
                <a:ea typeface="+mn-ea"/>
              </a:rPr>
              <a:t>4L</a:t>
            </a:r>
            <a:r>
              <a:rPr lang="zh-CN" altLang="en-US" sz="1000" dirty="0">
                <a:latin typeface="+mn-ea"/>
                <a:ea typeface="+mn-ea"/>
              </a:rPr>
              <a:t>，客户需按京东自营价格</a:t>
            </a:r>
            <a:r>
              <a:rPr lang="en-US" altLang="zh-CN" sz="1000" dirty="0">
                <a:latin typeface="+mn-ea"/>
                <a:ea typeface="+mn-ea"/>
              </a:rPr>
              <a:t>/L</a:t>
            </a:r>
            <a:r>
              <a:rPr lang="zh-CN" altLang="en-US" sz="1000" dirty="0">
                <a:latin typeface="+mn-ea"/>
                <a:ea typeface="+mn-ea"/>
              </a:rPr>
              <a:t>自行补差</a:t>
            </a:r>
          </a:p>
          <a:p>
            <a:pPr>
              <a:lnSpc>
                <a:spcPts val="2000"/>
              </a:lnSpc>
            </a:pPr>
            <a:r>
              <a:rPr lang="en-US" altLang="zh-CN" sz="1000" dirty="0">
                <a:latin typeface="+mn-ea"/>
                <a:ea typeface="+mn-ea"/>
              </a:rPr>
              <a:t>4</a:t>
            </a:r>
            <a:r>
              <a:rPr lang="zh-CN" altLang="en-US" sz="1000" dirty="0">
                <a:latin typeface="+mn-ea"/>
                <a:ea typeface="+mn-ea"/>
              </a:rPr>
              <a:t>、如客户在上述免费保养项目基础上增加其他保养项目，如：空调滤、空气滤等，则需按携车网配件价（通常为京东自营价）补差</a:t>
            </a:r>
          </a:p>
          <a:p>
            <a:pPr>
              <a:lnSpc>
                <a:spcPts val="2000"/>
              </a:lnSpc>
            </a:pPr>
            <a:r>
              <a:rPr lang="en-US" altLang="zh-CN" sz="1000" dirty="0">
                <a:latin typeface="+mn-ea"/>
                <a:ea typeface="+mn-ea"/>
              </a:rPr>
              <a:t>5</a:t>
            </a:r>
            <a:r>
              <a:rPr lang="zh-CN" altLang="en-US" sz="1000" dirty="0">
                <a:latin typeface="+mn-ea"/>
                <a:ea typeface="+mn-ea"/>
              </a:rPr>
              <a:t>、如车型与所赠送机油档位不匹配，每档间客户以</a:t>
            </a:r>
            <a:r>
              <a:rPr lang="en-US" altLang="zh-CN" sz="1000" dirty="0">
                <a:latin typeface="+mn-ea"/>
                <a:ea typeface="+mn-ea"/>
              </a:rPr>
              <a:t>100</a:t>
            </a:r>
            <a:r>
              <a:rPr lang="zh-CN" altLang="en-US" sz="1000" dirty="0">
                <a:latin typeface="+mn-ea"/>
                <a:ea typeface="+mn-ea"/>
              </a:rPr>
              <a:t>元差价可升级</a:t>
            </a:r>
          </a:p>
          <a:p>
            <a:pPr>
              <a:lnSpc>
                <a:spcPts val="2000"/>
              </a:lnSpc>
            </a:pPr>
            <a:r>
              <a:rPr lang="zh-CN" altLang="en-US" sz="1000" dirty="0">
                <a:latin typeface="+mn-ea"/>
                <a:ea typeface="+mn-ea"/>
              </a:rPr>
              <a:t>（</a:t>
            </a:r>
            <a:r>
              <a:rPr lang="en-US" altLang="zh-CN" sz="1000" dirty="0">
                <a:latin typeface="+mn-ea"/>
                <a:ea typeface="+mn-ea"/>
              </a:rPr>
              <a:t>1</a:t>
            </a:r>
            <a:r>
              <a:rPr lang="zh-CN" altLang="en-US" sz="1000" dirty="0">
                <a:latin typeface="+mn-ea"/>
                <a:ea typeface="+mn-ea"/>
              </a:rPr>
              <a:t>）保养所需材料由携车提供，携车免费为客户提供相对应壳牌机油</a:t>
            </a:r>
            <a:r>
              <a:rPr lang="en-US" altLang="zh-CN" sz="1000" dirty="0">
                <a:latin typeface="+mn-ea"/>
                <a:ea typeface="+mn-ea"/>
              </a:rPr>
              <a:t>4L</a:t>
            </a:r>
            <a:r>
              <a:rPr lang="zh-CN" altLang="en-US" sz="1000" dirty="0">
                <a:latin typeface="+mn-ea"/>
                <a:ea typeface="+mn-ea"/>
              </a:rPr>
              <a:t>、品牌机滤</a:t>
            </a:r>
            <a:r>
              <a:rPr lang="en-US" altLang="zh-CN" sz="1000" dirty="0">
                <a:latin typeface="+mn-ea"/>
                <a:ea typeface="+mn-ea"/>
              </a:rPr>
              <a:t>,</a:t>
            </a:r>
            <a:r>
              <a:rPr lang="zh-CN" altLang="en-US" sz="1000" dirty="0">
                <a:latin typeface="+mn-ea"/>
                <a:ea typeface="+mn-ea"/>
              </a:rPr>
              <a:t>超出部分由客户自行承担。</a:t>
            </a:r>
          </a:p>
          <a:p>
            <a:pPr>
              <a:lnSpc>
                <a:spcPts val="2000"/>
              </a:lnSpc>
            </a:pPr>
            <a:r>
              <a:rPr lang="zh-CN" altLang="en-US" sz="1000" dirty="0">
                <a:latin typeface="+mn-ea"/>
                <a:ea typeface="+mn-ea"/>
              </a:rPr>
              <a:t>（</a:t>
            </a:r>
            <a:r>
              <a:rPr lang="en-US" altLang="zh-CN" sz="1000" dirty="0">
                <a:latin typeface="+mn-ea"/>
                <a:ea typeface="+mn-ea"/>
              </a:rPr>
              <a:t>2</a:t>
            </a:r>
            <a:r>
              <a:rPr lang="zh-CN" altLang="en-US" sz="1000" dirty="0">
                <a:latin typeface="+mn-ea"/>
                <a:ea typeface="+mn-ea"/>
              </a:rPr>
              <a:t>）服务限北京市五环内及天通苑、回龙观、亦庄、石景山、上地区域。服务车辆限</a:t>
            </a:r>
            <a:r>
              <a:rPr lang="en-US" altLang="zh-CN" sz="1000" dirty="0">
                <a:latin typeface="+mn-ea"/>
                <a:ea typeface="+mn-ea"/>
              </a:rPr>
              <a:t>7</a:t>
            </a:r>
            <a:r>
              <a:rPr lang="zh-CN" altLang="en-US" sz="1000" dirty="0">
                <a:latin typeface="+mn-ea"/>
                <a:ea typeface="+mn-ea"/>
              </a:rPr>
              <a:t>座或</a:t>
            </a:r>
            <a:r>
              <a:rPr lang="en-US" altLang="zh-CN" sz="1000" dirty="0">
                <a:latin typeface="+mn-ea"/>
                <a:ea typeface="+mn-ea"/>
              </a:rPr>
              <a:t>7</a:t>
            </a:r>
            <a:r>
              <a:rPr lang="zh-CN" altLang="en-US" sz="1000" dirty="0">
                <a:latin typeface="+mn-ea"/>
                <a:ea typeface="+mn-ea"/>
              </a:rPr>
              <a:t>座以下车辆均可使用。随合作业务深入开展范围会不断扩大。服务时间为每天的</a:t>
            </a:r>
            <a:r>
              <a:rPr lang="en-US" altLang="zh-CN" sz="1000" dirty="0">
                <a:latin typeface="+mn-ea"/>
                <a:ea typeface="+mn-ea"/>
              </a:rPr>
              <a:t>8:00-20:00</a:t>
            </a:r>
            <a:r>
              <a:rPr lang="zh-CN" altLang="en-US" sz="1000" dirty="0">
                <a:latin typeface="+mn-ea"/>
                <a:ea typeface="+mn-ea"/>
              </a:rPr>
              <a:t>，全年无休，须至少提前一天预约服务</a:t>
            </a:r>
            <a:r>
              <a:rPr lang="zh-CN" altLang="en-US" sz="1000" dirty="0" smtClean="0">
                <a:latin typeface="+mn-ea"/>
                <a:ea typeface="+mn-ea"/>
              </a:rPr>
              <a:t>时间。</a:t>
            </a:r>
            <a:endParaRPr lang="zh-CN" altLang="en-US" sz="1000" dirty="0">
              <a:latin typeface="+mn-ea"/>
              <a:ea typeface="+mn-ea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6372200" y="1816090"/>
            <a:ext cx="27718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000"/>
              </a:lnSpc>
            </a:pPr>
            <a:r>
              <a:rPr lang="zh-CN" altLang="en-US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服</a:t>
            </a:r>
            <a:r>
              <a:rPr lang="zh-CN" alt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务流程：</a:t>
            </a:r>
          </a:p>
          <a:p>
            <a:pPr>
              <a:lnSpc>
                <a:spcPts val="2000"/>
              </a:lnSpc>
            </a:pPr>
            <a:r>
              <a:rPr lang="en-US" altLang="zh-CN" sz="1000" dirty="0" smtClean="0">
                <a:latin typeface="+mn-ea"/>
                <a:ea typeface="+mn-ea"/>
              </a:rPr>
              <a:t>1</a:t>
            </a:r>
            <a:r>
              <a:rPr lang="en-US" altLang="zh-CN" sz="1000" dirty="0">
                <a:latin typeface="+mn-ea"/>
                <a:ea typeface="+mn-ea"/>
              </a:rPr>
              <a:t>.</a:t>
            </a:r>
            <a:r>
              <a:rPr lang="zh-CN" altLang="en-US" sz="1000" dirty="0">
                <a:latin typeface="+mn-ea"/>
                <a:ea typeface="+mn-ea"/>
              </a:rPr>
              <a:t>预约服务：关注平安产险“北京官方微信号”获取服务码</a:t>
            </a:r>
            <a:r>
              <a:rPr lang="zh-CN" altLang="en-US" sz="1000" dirty="0" smtClean="0">
                <a:latin typeface="+mn-ea"/>
                <a:ea typeface="+mn-ea"/>
              </a:rPr>
              <a:t>，或拨打客</a:t>
            </a:r>
            <a:r>
              <a:rPr lang="zh-CN" altLang="en-US" sz="1000" dirty="0">
                <a:latin typeface="+mn-ea"/>
                <a:ea typeface="+mn-ea"/>
              </a:rPr>
              <a:t>服电话：</a:t>
            </a:r>
            <a:r>
              <a:rPr lang="en-US" altLang="zh-CN" sz="1000" dirty="0" smtClean="0">
                <a:latin typeface="+mn-ea"/>
                <a:ea typeface="+mn-ea"/>
              </a:rPr>
              <a:t>400-002-6666</a:t>
            </a:r>
            <a:endParaRPr lang="en-US" altLang="zh-CN" sz="1000" dirty="0">
              <a:latin typeface="+mn-ea"/>
              <a:ea typeface="+mn-ea"/>
            </a:endParaRPr>
          </a:p>
          <a:p>
            <a:pPr>
              <a:lnSpc>
                <a:spcPts val="2000"/>
              </a:lnSpc>
            </a:pPr>
            <a:r>
              <a:rPr lang="en-US" altLang="zh-CN" sz="1000" dirty="0">
                <a:latin typeface="+mn-ea"/>
                <a:ea typeface="+mn-ea"/>
              </a:rPr>
              <a:t>2.</a:t>
            </a:r>
            <a:r>
              <a:rPr lang="zh-CN" altLang="en-US" sz="1000" dirty="0">
                <a:latin typeface="+mn-ea"/>
                <a:ea typeface="+mn-ea"/>
              </a:rPr>
              <a:t>进行保养：请车主当面查验并拆封配件，拆卸旧配件，更换新配件。</a:t>
            </a:r>
          </a:p>
          <a:p>
            <a:pPr>
              <a:lnSpc>
                <a:spcPts val="2000"/>
              </a:lnSpc>
            </a:pPr>
            <a:r>
              <a:rPr lang="en-US" altLang="zh-CN" sz="1000" dirty="0">
                <a:latin typeface="+mn-ea"/>
                <a:ea typeface="+mn-ea"/>
              </a:rPr>
              <a:t>3.</a:t>
            </a:r>
            <a:r>
              <a:rPr lang="zh-CN" altLang="en-US" sz="1000" dirty="0">
                <a:latin typeface="+mn-ea"/>
                <a:ea typeface="+mn-ea"/>
              </a:rPr>
              <a:t>车辆检测：保养完成后，附赠爱车体检。</a:t>
            </a:r>
            <a:r>
              <a:rPr lang="en-US" altLang="zh-CN" sz="1000" dirty="0">
                <a:latin typeface="+mn-ea"/>
                <a:ea typeface="+mn-ea"/>
              </a:rPr>
              <a:t>4</a:t>
            </a:r>
            <a:r>
              <a:rPr lang="zh-CN" altLang="en-US" sz="1000" dirty="0">
                <a:latin typeface="+mn-ea"/>
                <a:ea typeface="+mn-ea"/>
              </a:rPr>
              <a:t>类</a:t>
            </a:r>
            <a:r>
              <a:rPr lang="en-US" altLang="zh-CN" sz="1000" dirty="0">
                <a:latin typeface="+mn-ea"/>
                <a:ea typeface="+mn-ea"/>
              </a:rPr>
              <a:t>38</a:t>
            </a:r>
            <a:r>
              <a:rPr lang="zh-CN" altLang="en-US" sz="1000" dirty="0">
                <a:latin typeface="+mn-ea"/>
                <a:ea typeface="+mn-ea"/>
              </a:rPr>
              <a:t>项爱车深度专业检测及评分。即时向车主微信推送检测报告</a:t>
            </a:r>
          </a:p>
          <a:p>
            <a:pPr>
              <a:lnSpc>
                <a:spcPts val="2000"/>
              </a:lnSpc>
            </a:pPr>
            <a:r>
              <a:rPr lang="en-US" altLang="zh-CN" sz="1000" dirty="0">
                <a:latin typeface="+mn-ea"/>
                <a:ea typeface="+mn-ea"/>
              </a:rPr>
              <a:t>4.</a:t>
            </a:r>
            <a:r>
              <a:rPr lang="zh-CN" altLang="en-US" sz="1000" dirty="0">
                <a:latin typeface="+mn-ea"/>
                <a:ea typeface="+mn-ea"/>
              </a:rPr>
              <a:t>完成结算：服务完成后，爱车交付车主验收。车主验收确认后签字并结算。</a:t>
            </a:r>
            <a:r>
              <a:rPr lang="en-US" altLang="zh-CN" sz="1000" dirty="0">
                <a:latin typeface="+mn-ea"/>
                <a:ea typeface="+mn-ea"/>
              </a:rPr>
              <a:t>(</a:t>
            </a:r>
            <a:r>
              <a:rPr lang="zh-CN" altLang="en-US" sz="1000" dirty="0">
                <a:latin typeface="+mn-ea"/>
                <a:ea typeface="+mn-ea"/>
              </a:rPr>
              <a:t>可微信，</a:t>
            </a:r>
            <a:r>
              <a:rPr lang="en-US" altLang="zh-CN" sz="1000" dirty="0">
                <a:latin typeface="+mn-ea"/>
                <a:ea typeface="+mn-ea"/>
              </a:rPr>
              <a:t>POS</a:t>
            </a:r>
            <a:r>
              <a:rPr lang="zh-CN" altLang="en-US" sz="1000" dirty="0">
                <a:latin typeface="+mn-ea"/>
                <a:ea typeface="+mn-ea"/>
              </a:rPr>
              <a:t>机拉卡，现金结算）。</a:t>
            </a:r>
          </a:p>
        </p:txBody>
      </p:sp>
    </p:spTree>
    <p:extLst>
      <p:ext uri="{BB962C8B-B14F-4D97-AF65-F5344CB8AC3E}">
        <p14:creationId xmlns:p14="http://schemas.microsoft.com/office/powerpoint/2010/main" val="393020791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530" name="直接连接符 12"/>
          <p:cNvCxnSpPr>
            <a:cxnSpLocks noChangeShapeType="1"/>
          </p:cNvCxnSpPr>
          <p:nvPr/>
        </p:nvCxnSpPr>
        <p:spPr bwMode="auto">
          <a:xfrm>
            <a:off x="-22225" y="4349750"/>
            <a:ext cx="1570038" cy="811213"/>
          </a:xfrm>
          <a:prstGeom prst="line">
            <a:avLst/>
          </a:prstGeom>
          <a:noFill/>
          <a:ln w="12700" cmpd="sng">
            <a:solidFill>
              <a:srgbClr val="007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531" name="直接连接符 19"/>
          <p:cNvCxnSpPr>
            <a:cxnSpLocks noChangeShapeType="1"/>
          </p:cNvCxnSpPr>
          <p:nvPr/>
        </p:nvCxnSpPr>
        <p:spPr bwMode="auto">
          <a:xfrm>
            <a:off x="1533525" y="5160963"/>
            <a:ext cx="7610475" cy="7937"/>
          </a:xfrm>
          <a:prstGeom prst="line">
            <a:avLst/>
          </a:prstGeom>
          <a:noFill/>
          <a:ln w="12700" cmpd="sng">
            <a:solidFill>
              <a:srgbClr val="007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20" name="组合 19"/>
          <p:cNvGrpSpPr/>
          <p:nvPr/>
        </p:nvGrpSpPr>
        <p:grpSpPr>
          <a:xfrm>
            <a:off x="2267744" y="194446"/>
            <a:ext cx="4752528" cy="835281"/>
            <a:chOff x="3347864" y="236985"/>
            <a:chExt cx="3744912" cy="403549"/>
          </a:xfrm>
        </p:grpSpPr>
        <p:sp>
          <p:nvSpPr>
            <p:cNvPr id="21" name="Rectangle 8"/>
            <p:cNvSpPr>
              <a:spLocks noChangeArrowheads="1"/>
            </p:cNvSpPr>
            <p:nvPr/>
          </p:nvSpPr>
          <p:spPr bwMode="auto">
            <a:xfrm>
              <a:off x="3463991" y="369648"/>
              <a:ext cx="3528859" cy="270886"/>
            </a:xfrm>
            <a:custGeom>
              <a:avLst/>
              <a:gdLst>
                <a:gd name="T0" fmla="*/ 0 w 3093568"/>
                <a:gd name="T1" fmla="*/ 0 h 271442"/>
                <a:gd name="T2" fmla="*/ 4024334 w 3093568"/>
                <a:gd name="T3" fmla="*/ 0 h 271442"/>
                <a:gd name="T4" fmla="*/ 4024334 w 3093568"/>
                <a:gd name="T5" fmla="*/ 271442 h 271442"/>
                <a:gd name="T6" fmla="*/ 0 w 3093568"/>
                <a:gd name="T7" fmla="*/ 271442 h 271442"/>
                <a:gd name="T8" fmla="*/ 0 w 3093568"/>
                <a:gd name="T9" fmla="*/ 0 h 2714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93568"/>
                <a:gd name="T16" fmla="*/ 0 h 271442"/>
                <a:gd name="T17" fmla="*/ 3093568 w 3093568"/>
                <a:gd name="T18" fmla="*/ 271442 h 2714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93568" h="271442">
                  <a:moveTo>
                    <a:pt x="0" y="0"/>
                  </a:moveTo>
                  <a:lnTo>
                    <a:pt x="3093568" y="0"/>
                  </a:lnTo>
                  <a:lnTo>
                    <a:pt x="3093568" y="271442"/>
                  </a:lnTo>
                  <a:cubicBezTo>
                    <a:pt x="1777407" y="81360"/>
                    <a:pt x="1788744" y="3494"/>
                    <a:pt x="0" y="27144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DDDDD">
                <a:alpha val="7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22" name="矩形 27"/>
            <p:cNvSpPr>
              <a:spLocks noChangeArrowheads="1"/>
            </p:cNvSpPr>
            <p:nvPr/>
          </p:nvSpPr>
          <p:spPr bwMode="auto">
            <a:xfrm>
              <a:off x="3347864" y="236985"/>
              <a:ext cx="3744912" cy="252783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pPr algn="ctr"/>
              <a:r>
                <a:rPr lang="zh-CN" altLang="en-US" sz="2800" dirty="0">
                  <a:solidFill>
                    <a:srgbClr val="FFFFFF"/>
                  </a:solidFill>
                  <a:latin typeface="+mn-ea"/>
                  <a:ea typeface="+mn-ea"/>
                </a:rPr>
                <a:t>促销服务介绍</a:t>
              </a:r>
            </a:p>
          </p:txBody>
        </p:sp>
      </p:grpSp>
      <p:sp>
        <p:nvSpPr>
          <p:cNvPr id="29" name="TextBox 22"/>
          <p:cNvSpPr txBox="1">
            <a:spLocks noChangeArrowheads="1"/>
          </p:cNvSpPr>
          <p:nvPr/>
        </p:nvSpPr>
        <p:spPr bwMode="auto">
          <a:xfrm>
            <a:off x="1657301" y="5168900"/>
            <a:ext cx="190658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hangingPunct="1"/>
            <a:r>
              <a:rPr lang="zh-CN" altLang="en-US" sz="1200" b="1" dirty="0">
                <a:solidFill>
                  <a:srgbClr val="00B050"/>
                </a:solidFill>
                <a:latin typeface="+mn-ea"/>
                <a:ea typeface="+mn-ea"/>
              </a:rPr>
              <a:t>验</a:t>
            </a:r>
            <a:r>
              <a:rPr lang="zh-CN" altLang="en-US" sz="1200" b="1" dirty="0" smtClean="0">
                <a:solidFill>
                  <a:srgbClr val="00B050"/>
                </a:solidFill>
                <a:latin typeface="+mn-ea"/>
                <a:ea typeface="+mn-ea"/>
              </a:rPr>
              <a:t>车服务</a:t>
            </a:r>
            <a:endParaRPr lang="zh-CN" altLang="en-US" sz="1200" b="1" dirty="0">
              <a:solidFill>
                <a:srgbClr val="00B050"/>
              </a:solidFill>
              <a:latin typeface="+mn-ea"/>
              <a:ea typeface="+mn-ea"/>
            </a:endParaRPr>
          </a:p>
        </p:txBody>
      </p:sp>
      <p:sp>
        <p:nvSpPr>
          <p:cNvPr id="30" name="TextBox 22"/>
          <p:cNvSpPr txBox="1">
            <a:spLocks noChangeArrowheads="1"/>
          </p:cNvSpPr>
          <p:nvPr/>
        </p:nvSpPr>
        <p:spPr bwMode="auto">
          <a:xfrm>
            <a:off x="6038794" y="5160963"/>
            <a:ext cx="190658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hangingPunct="1"/>
            <a:r>
              <a:rPr lang="zh-CN" altLang="en-US" sz="1200" b="1" dirty="0">
                <a:solidFill>
                  <a:srgbClr val="FFC000"/>
                </a:solidFill>
                <a:latin typeface="+mn-ea"/>
                <a:ea typeface="+mn-ea"/>
              </a:rPr>
              <a:t>酒</a:t>
            </a:r>
            <a:r>
              <a:rPr lang="zh-CN" altLang="en-US" sz="1200" b="1" dirty="0" smtClean="0">
                <a:solidFill>
                  <a:srgbClr val="FFC000"/>
                </a:solidFill>
                <a:latin typeface="+mn-ea"/>
                <a:ea typeface="+mn-ea"/>
              </a:rPr>
              <a:t>后代驾服务</a:t>
            </a:r>
            <a:endParaRPr lang="zh-CN" altLang="en-US" sz="1200" b="1" dirty="0">
              <a:solidFill>
                <a:srgbClr val="FFC000"/>
              </a:solidFill>
              <a:latin typeface="+mn-ea"/>
              <a:ea typeface="+mn-ea"/>
            </a:endParaRPr>
          </a:p>
        </p:txBody>
      </p:sp>
      <p:grpSp>
        <p:nvGrpSpPr>
          <p:cNvPr id="28" name="Group 4"/>
          <p:cNvGrpSpPr>
            <a:grpSpLocks/>
          </p:cNvGrpSpPr>
          <p:nvPr/>
        </p:nvGrpSpPr>
        <p:grpSpPr bwMode="auto">
          <a:xfrm>
            <a:off x="1558667" y="1539963"/>
            <a:ext cx="4017582" cy="1126521"/>
            <a:chOff x="912" y="1008"/>
            <a:chExt cx="3984" cy="967"/>
          </a:xfrm>
        </p:grpSpPr>
        <p:sp>
          <p:nvSpPr>
            <p:cNvPr id="47" name="AutoShape 5"/>
            <p:cNvSpPr>
              <a:spLocks noChangeArrowheads="1"/>
            </p:cNvSpPr>
            <p:nvPr/>
          </p:nvSpPr>
          <p:spPr bwMode="gray">
            <a:xfrm>
              <a:off x="912" y="1008"/>
              <a:ext cx="3984" cy="912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F3F3F3"/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zh-CN" altLang="en-US" sz="2000">
                <a:solidFill>
                  <a:srgbClr val="000000"/>
                </a:solidFill>
                <a:latin typeface="+mn-ea"/>
                <a:ea typeface="+mn-ea"/>
              </a:endParaRPr>
            </a:p>
          </p:txBody>
        </p:sp>
        <p:grpSp>
          <p:nvGrpSpPr>
            <p:cNvPr id="48" name="Group 6"/>
            <p:cNvGrpSpPr>
              <a:grpSpLocks/>
            </p:cNvGrpSpPr>
            <p:nvPr/>
          </p:nvGrpSpPr>
          <p:grpSpPr bwMode="auto">
            <a:xfrm>
              <a:off x="999" y="1200"/>
              <a:ext cx="768" cy="603"/>
              <a:chOff x="999" y="1200"/>
              <a:chExt cx="768" cy="603"/>
            </a:xfrm>
          </p:grpSpPr>
          <p:sp>
            <p:nvSpPr>
              <p:cNvPr id="50" name="AutoShape 7"/>
              <p:cNvSpPr>
                <a:spLocks noChangeArrowheads="1"/>
              </p:cNvSpPr>
              <p:nvPr/>
            </p:nvSpPr>
            <p:spPr bwMode="gray">
              <a:xfrm>
                <a:off x="999" y="1200"/>
                <a:ext cx="768" cy="603"/>
              </a:xfrm>
              <a:prstGeom prst="roundRect">
                <a:avLst>
                  <a:gd name="adj" fmla="val 11921"/>
                </a:avLst>
              </a:prstGeom>
              <a:solidFill>
                <a:srgbClr val="92D050"/>
              </a:solidFill>
              <a:ln w="38100">
                <a:solidFill>
                  <a:srgbClr val="92D05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 sz="2000">
                  <a:solidFill>
                    <a:srgbClr val="000000"/>
                  </a:solidFill>
                  <a:latin typeface="+mn-ea"/>
                  <a:ea typeface="+mn-ea"/>
                </a:endParaRPr>
              </a:p>
            </p:txBody>
          </p:sp>
          <p:sp>
            <p:nvSpPr>
              <p:cNvPr id="51" name="Freeform 8"/>
              <p:cNvSpPr>
                <a:spLocks/>
              </p:cNvSpPr>
              <p:nvPr/>
            </p:nvSpPr>
            <p:spPr bwMode="gray">
              <a:xfrm>
                <a:off x="1047" y="1260"/>
                <a:ext cx="383" cy="373"/>
              </a:xfrm>
              <a:custGeom>
                <a:avLst/>
                <a:gdLst>
                  <a:gd name="T0" fmla="*/ 118 w 596"/>
                  <a:gd name="T1" fmla="*/ 0 h 598"/>
                  <a:gd name="T2" fmla="*/ 0 w 596"/>
                  <a:gd name="T3" fmla="*/ 118 h 598"/>
                  <a:gd name="T4" fmla="*/ 0 w 596"/>
                  <a:gd name="T5" fmla="*/ 589 h 598"/>
                  <a:gd name="T6" fmla="*/ 161 w 596"/>
                  <a:gd name="T7" fmla="*/ 174 h 598"/>
                  <a:gd name="T8" fmla="*/ 589 w 596"/>
                  <a:gd name="T9" fmla="*/ 0 h 598"/>
                  <a:gd name="T10" fmla="*/ 118 w 596"/>
                  <a:gd name="T11" fmla="*/ 0 h 5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96" h="598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lnTo>
                      <a:pt x="0" y="589"/>
                    </a:lnTo>
                    <a:cubicBezTo>
                      <a:pt x="27" y="598"/>
                      <a:pt x="12" y="309"/>
                      <a:pt x="161" y="174"/>
                    </a:cubicBezTo>
                    <a:cubicBezTo>
                      <a:pt x="310" y="39"/>
                      <a:pt x="596" y="29"/>
                      <a:pt x="589" y="0"/>
                    </a:cubicBezTo>
                    <a:lnTo>
                      <a:pt x="118" y="0"/>
                    </a:lnTo>
                    <a:close/>
                  </a:path>
                </a:pathLst>
              </a:custGeom>
              <a:solidFill>
                <a:srgbClr val="00B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zh-CN" altLang="en-US" sz="2000">
                  <a:solidFill>
                    <a:srgbClr val="000000"/>
                  </a:solidFill>
                  <a:latin typeface="+mn-ea"/>
                  <a:ea typeface="+mn-ea"/>
                </a:endParaRPr>
              </a:p>
            </p:txBody>
          </p:sp>
          <p:sp>
            <p:nvSpPr>
              <p:cNvPr id="52" name="Text Box 9"/>
              <p:cNvSpPr txBox="1">
                <a:spLocks noChangeArrowheads="1"/>
              </p:cNvSpPr>
              <p:nvPr/>
            </p:nvSpPr>
            <p:spPr bwMode="gray">
              <a:xfrm>
                <a:off x="1132" y="1295"/>
                <a:ext cx="486" cy="29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</a:defRPr>
                </a:lvl9pPr>
              </a:lstStyle>
              <a:p>
                <a:pPr algn="ctr">
                  <a:defRPr/>
                </a:pPr>
                <a:r>
                  <a:rPr lang="zh-CN" altLang="en-US" sz="20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+mn-ea"/>
                    <a:ea typeface="+mn-ea"/>
                  </a:rPr>
                  <a:t>验车</a:t>
                </a:r>
                <a:endParaRPr lang="en-US" altLang="zh-CN" sz="20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+mn-ea"/>
                  <a:ea typeface="+mn-ea"/>
                </a:endParaRPr>
              </a:p>
            </p:txBody>
          </p:sp>
        </p:grpSp>
        <p:sp>
          <p:nvSpPr>
            <p:cNvPr id="49" name="Text Box 10"/>
            <p:cNvSpPr txBox="1">
              <a:spLocks noChangeArrowheads="1"/>
            </p:cNvSpPr>
            <p:nvPr/>
          </p:nvSpPr>
          <p:spPr bwMode="gray">
            <a:xfrm>
              <a:off x="1871" y="1015"/>
              <a:ext cx="2928" cy="9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宋体" charset="-122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宋体" charset="-122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宋体" charset="-122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宋体" charset="-122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宋体" charset="-122"/>
                </a:defRPr>
              </a:lvl9pPr>
            </a:lstStyle>
            <a:p>
              <a:pPr>
                <a:lnSpc>
                  <a:spcPts val="2000"/>
                </a:lnSpc>
              </a:pPr>
              <a:r>
                <a:rPr lang="zh-CN" altLang="en-US" sz="1100" b="1" dirty="0">
                  <a:solidFill>
                    <a:srgbClr val="000000"/>
                  </a:solidFill>
                  <a:latin typeface="+mn-ea"/>
                  <a:ea typeface="+mn-ea"/>
                </a:rPr>
                <a:t>为您提供</a:t>
              </a:r>
              <a:r>
                <a:rPr lang="en-US" altLang="zh-CN" sz="1100" b="1" dirty="0">
                  <a:solidFill>
                    <a:srgbClr val="000000"/>
                  </a:solidFill>
                  <a:latin typeface="+mn-ea"/>
                  <a:ea typeface="+mn-ea"/>
                </a:rPr>
                <a:t>3</a:t>
              </a:r>
              <a:r>
                <a:rPr lang="zh-CN" altLang="en-US" sz="1100" b="1" dirty="0">
                  <a:solidFill>
                    <a:srgbClr val="000000"/>
                  </a:solidFill>
                  <a:latin typeface="+mn-ea"/>
                  <a:ea typeface="+mn-ea"/>
                </a:rPr>
                <a:t>家检测场免费验车服务，</a:t>
              </a:r>
              <a:endParaRPr lang="en-US" altLang="zh-CN" sz="1100" b="1" dirty="0">
                <a:solidFill>
                  <a:srgbClr val="000000"/>
                </a:solidFill>
                <a:latin typeface="+mn-ea"/>
                <a:ea typeface="+mn-ea"/>
              </a:endParaRPr>
            </a:p>
            <a:p>
              <a:pPr>
                <a:lnSpc>
                  <a:spcPts val="2000"/>
                </a:lnSpc>
              </a:pPr>
              <a:r>
                <a:rPr lang="zh-CN" altLang="en-US" sz="1100" b="1" dirty="0">
                  <a:solidFill>
                    <a:srgbClr val="000000"/>
                  </a:solidFill>
                  <a:latin typeface="+mn-ea"/>
                  <a:ea typeface="+mn-ea"/>
                </a:rPr>
                <a:t>服务有效期</a:t>
              </a:r>
              <a:r>
                <a:rPr lang="en-US" altLang="zh-CN" sz="1100" b="1" dirty="0">
                  <a:solidFill>
                    <a:srgbClr val="000000"/>
                  </a:solidFill>
                  <a:latin typeface="+mn-ea"/>
                  <a:ea typeface="+mn-ea"/>
                </a:rPr>
                <a:t>3</a:t>
              </a:r>
              <a:r>
                <a:rPr lang="zh-CN" altLang="en-US" sz="1100" b="1" dirty="0">
                  <a:solidFill>
                    <a:srgbClr val="000000"/>
                  </a:solidFill>
                  <a:latin typeface="+mn-ea"/>
                  <a:ea typeface="+mn-ea"/>
                </a:rPr>
                <a:t>个月：</a:t>
              </a:r>
              <a:endParaRPr lang="en-US" altLang="zh-CN" sz="1100" b="1" dirty="0">
                <a:solidFill>
                  <a:srgbClr val="000000"/>
                </a:solidFill>
                <a:latin typeface="+mn-ea"/>
                <a:ea typeface="+mn-ea"/>
              </a:endParaRPr>
            </a:p>
            <a:p>
              <a:pPr>
                <a:lnSpc>
                  <a:spcPts val="2000"/>
                </a:lnSpc>
                <a:buFont typeface="Arial" charset="0"/>
                <a:buChar char="•"/>
              </a:pPr>
              <a:r>
                <a:rPr lang="zh-CN" altLang="en-US" sz="1100" dirty="0" smtClean="0">
                  <a:solidFill>
                    <a:srgbClr val="000000"/>
                  </a:solidFill>
                  <a:latin typeface="+mn-ea"/>
                  <a:ea typeface="+mn-ea"/>
                </a:rPr>
                <a:t>赠</a:t>
              </a:r>
              <a:r>
                <a:rPr lang="zh-CN" altLang="en-US" sz="1100" dirty="0">
                  <a:solidFill>
                    <a:srgbClr val="000000"/>
                  </a:solidFill>
                  <a:latin typeface="+mn-ea"/>
                  <a:ea typeface="+mn-ea"/>
                </a:rPr>
                <a:t>送警示三脚架</a:t>
              </a:r>
            </a:p>
            <a:p>
              <a:pPr>
                <a:lnSpc>
                  <a:spcPts val="2000"/>
                </a:lnSpc>
                <a:buFont typeface="Arial" charset="0"/>
                <a:buChar char="•"/>
              </a:pPr>
              <a:r>
                <a:rPr lang="zh-CN" altLang="en-US" sz="1100" dirty="0" smtClean="0">
                  <a:solidFill>
                    <a:srgbClr val="000000"/>
                  </a:solidFill>
                  <a:latin typeface="+mn-ea"/>
                  <a:ea typeface="+mn-ea"/>
                </a:rPr>
                <a:t>赠</a:t>
              </a:r>
              <a:r>
                <a:rPr lang="zh-CN" altLang="en-US" sz="1100" dirty="0">
                  <a:solidFill>
                    <a:srgbClr val="000000"/>
                  </a:solidFill>
                  <a:latin typeface="+mn-ea"/>
                  <a:ea typeface="+mn-ea"/>
                </a:rPr>
                <a:t>送护理喷蜡一桶</a:t>
              </a:r>
              <a:endParaRPr lang="en-US" altLang="zh-CN" sz="1100" dirty="0">
                <a:solidFill>
                  <a:srgbClr val="000000"/>
                </a:solidFill>
                <a:latin typeface="+mn-ea"/>
                <a:ea typeface="+mn-ea"/>
              </a:endParaRPr>
            </a:p>
          </p:txBody>
        </p:sp>
      </p:grpSp>
      <p:grpSp>
        <p:nvGrpSpPr>
          <p:cNvPr id="34" name="Group 18"/>
          <p:cNvGrpSpPr>
            <a:grpSpLocks/>
          </p:cNvGrpSpPr>
          <p:nvPr/>
        </p:nvGrpSpPr>
        <p:grpSpPr bwMode="auto">
          <a:xfrm>
            <a:off x="3677689" y="3018734"/>
            <a:ext cx="4780997" cy="1113021"/>
            <a:chOff x="912" y="3010"/>
            <a:chExt cx="4035" cy="953"/>
          </a:xfrm>
        </p:grpSpPr>
        <p:sp>
          <p:nvSpPr>
            <p:cNvPr id="35" name="AutoShape 19"/>
            <p:cNvSpPr>
              <a:spLocks noChangeArrowheads="1"/>
            </p:cNvSpPr>
            <p:nvPr/>
          </p:nvSpPr>
          <p:spPr bwMode="gray">
            <a:xfrm>
              <a:off x="912" y="3036"/>
              <a:ext cx="3984" cy="912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EEEEEE"/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zh-CN" altLang="en-US" sz="2000">
                <a:solidFill>
                  <a:srgbClr val="000000"/>
                </a:solidFill>
                <a:latin typeface="+mn-ea"/>
                <a:ea typeface="+mn-ea"/>
              </a:endParaRPr>
            </a:p>
          </p:txBody>
        </p:sp>
        <p:grpSp>
          <p:nvGrpSpPr>
            <p:cNvPr id="36" name="Group 20"/>
            <p:cNvGrpSpPr>
              <a:grpSpLocks/>
            </p:cNvGrpSpPr>
            <p:nvPr/>
          </p:nvGrpSpPr>
          <p:grpSpPr bwMode="auto">
            <a:xfrm>
              <a:off x="999" y="3229"/>
              <a:ext cx="768" cy="583"/>
              <a:chOff x="999" y="3229"/>
              <a:chExt cx="768" cy="583"/>
            </a:xfrm>
          </p:grpSpPr>
          <p:sp>
            <p:nvSpPr>
              <p:cNvPr id="38" name="AutoShape 21"/>
              <p:cNvSpPr>
                <a:spLocks noChangeArrowheads="1"/>
              </p:cNvSpPr>
              <p:nvPr/>
            </p:nvSpPr>
            <p:spPr bwMode="gray">
              <a:xfrm>
                <a:off x="999" y="3241"/>
                <a:ext cx="768" cy="571"/>
              </a:xfrm>
              <a:prstGeom prst="roundRect">
                <a:avLst>
                  <a:gd name="adj" fmla="val 11921"/>
                </a:avLst>
              </a:prstGeom>
              <a:gradFill rotWithShape="1">
                <a:gsLst>
                  <a:gs pos="0">
                    <a:schemeClr val="folHlink">
                      <a:gamma/>
                      <a:tint val="63529"/>
                      <a:invGamma/>
                    </a:schemeClr>
                  </a:gs>
                  <a:gs pos="100000">
                    <a:schemeClr val="folHlink"/>
                  </a:gs>
                </a:gsLst>
                <a:lin ang="5400000" scaled="1"/>
              </a:gradFill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 sz="2000">
                  <a:solidFill>
                    <a:srgbClr val="000000"/>
                  </a:solidFill>
                  <a:latin typeface="+mn-ea"/>
                  <a:ea typeface="+mn-ea"/>
                </a:endParaRPr>
              </a:p>
            </p:txBody>
          </p:sp>
          <p:sp>
            <p:nvSpPr>
              <p:cNvPr id="39" name="Freeform 22"/>
              <p:cNvSpPr>
                <a:spLocks/>
              </p:cNvSpPr>
              <p:nvPr/>
            </p:nvSpPr>
            <p:spPr bwMode="gray">
              <a:xfrm>
                <a:off x="1047" y="3299"/>
                <a:ext cx="383" cy="373"/>
              </a:xfrm>
              <a:custGeom>
                <a:avLst/>
                <a:gdLst>
                  <a:gd name="T0" fmla="*/ 118 w 596"/>
                  <a:gd name="T1" fmla="*/ 0 h 598"/>
                  <a:gd name="T2" fmla="*/ 0 w 596"/>
                  <a:gd name="T3" fmla="*/ 118 h 598"/>
                  <a:gd name="T4" fmla="*/ 0 w 596"/>
                  <a:gd name="T5" fmla="*/ 589 h 598"/>
                  <a:gd name="T6" fmla="*/ 161 w 596"/>
                  <a:gd name="T7" fmla="*/ 174 h 598"/>
                  <a:gd name="T8" fmla="*/ 589 w 596"/>
                  <a:gd name="T9" fmla="*/ 0 h 598"/>
                  <a:gd name="T10" fmla="*/ 118 w 596"/>
                  <a:gd name="T11" fmla="*/ 0 h 5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96" h="598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lnTo>
                      <a:pt x="0" y="589"/>
                    </a:lnTo>
                    <a:cubicBezTo>
                      <a:pt x="27" y="598"/>
                      <a:pt x="12" y="309"/>
                      <a:pt x="161" y="174"/>
                    </a:cubicBezTo>
                    <a:cubicBezTo>
                      <a:pt x="310" y="39"/>
                      <a:pt x="596" y="29"/>
                      <a:pt x="589" y="0"/>
                    </a:cubicBezTo>
                    <a:lnTo>
                      <a:pt x="118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folHlink">
                      <a:gamma/>
                      <a:tint val="48627"/>
                      <a:invGamma/>
                    </a:schemeClr>
                  </a:gs>
                  <a:gs pos="100000">
                    <a:schemeClr val="folHlink">
                      <a:alpha val="0"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zh-CN" altLang="en-US" sz="2000">
                  <a:solidFill>
                    <a:srgbClr val="000000"/>
                  </a:solidFill>
                  <a:latin typeface="+mn-ea"/>
                  <a:ea typeface="+mn-ea"/>
                </a:endParaRPr>
              </a:p>
            </p:txBody>
          </p:sp>
          <p:sp>
            <p:nvSpPr>
              <p:cNvPr id="40" name="Text Box 23"/>
              <p:cNvSpPr txBox="1">
                <a:spLocks noChangeArrowheads="1"/>
              </p:cNvSpPr>
              <p:nvPr/>
            </p:nvSpPr>
            <p:spPr bwMode="gray">
              <a:xfrm>
                <a:off x="1132" y="3229"/>
                <a:ext cx="486" cy="51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</a:defRPr>
                </a:lvl9pPr>
              </a:lstStyle>
              <a:p>
                <a:pPr algn="ctr">
                  <a:defRPr/>
                </a:pPr>
                <a:r>
                  <a:rPr lang="zh-CN" altLang="en-US" sz="2000" b="1" dirty="0" smtClean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+mn-ea"/>
                    <a:ea typeface="+mn-ea"/>
                  </a:rPr>
                  <a:t>酒后</a:t>
                </a:r>
                <a:endParaRPr lang="en-US" altLang="zh-CN" sz="2000" b="1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+mn-ea"/>
                  <a:ea typeface="+mn-ea"/>
                </a:endParaRPr>
              </a:p>
              <a:p>
                <a:pPr algn="ctr">
                  <a:defRPr/>
                </a:pPr>
                <a:r>
                  <a:rPr lang="zh-CN" altLang="en-US" sz="2000" b="1" dirty="0" smtClean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+mn-ea"/>
                    <a:ea typeface="+mn-ea"/>
                  </a:rPr>
                  <a:t>代驾</a:t>
                </a:r>
                <a:endParaRPr lang="en-US" altLang="zh-CN" sz="2000" b="1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+mn-ea"/>
                  <a:ea typeface="+mn-ea"/>
                </a:endParaRPr>
              </a:p>
            </p:txBody>
          </p:sp>
        </p:grpSp>
        <p:sp>
          <p:nvSpPr>
            <p:cNvPr id="37" name="Text Box 24"/>
            <p:cNvSpPr txBox="1">
              <a:spLocks noChangeArrowheads="1"/>
            </p:cNvSpPr>
            <p:nvPr/>
          </p:nvSpPr>
          <p:spPr bwMode="gray">
            <a:xfrm>
              <a:off x="1829" y="3010"/>
              <a:ext cx="3118" cy="9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宋体" charset="-122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宋体" charset="-122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宋体" charset="-122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宋体" charset="-122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宋体" charset="-122"/>
                </a:defRPr>
              </a:lvl9pPr>
            </a:lstStyle>
            <a:p>
              <a:pPr>
                <a:lnSpc>
                  <a:spcPts val="2000"/>
                </a:lnSpc>
              </a:pPr>
              <a:r>
                <a:rPr lang="zh-CN" altLang="en-US" sz="1100" b="1" dirty="0">
                  <a:solidFill>
                    <a:srgbClr val="000000"/>
                  </a:solidFill>
                  <a:latin typeface="+mn-ea"/>
                  <a:ea typeface="+mn-ea"/>
                </a:rPr>
                <a:t>提前拨打</a:t>
              </a:r>
              <a:r>
                <a:rPr lang="en-US" altLang="zh-CN" sz="1100" b="1" dirty="0">
                  <a:solidFill>
                    <a:srgbClr val="000000"/>
                  </a:solidFill>
                  <a:latin typeface="+mn-ea"/>
                  <a:ea typeface="+mn-ea"/>
                </a:rPr>
                <a:t>4000060111</a:t>
              </a:r>
              <a:r>
                <a:rPr lang="zh-CN" altLang="en-US" sz="1100" b="1" dirty="0">
                  <a:solidFill>
                    <a:srgbClr val="000000"/>
                  </a:solidFill>
                  <a:latin typeface="+mn-ea"/>
                  <a:ea typeface="+mn-ea"/>
                </a:rPr>
                <a:t>或</a:t>
              </a:r>
              <a:r>
                <a:rPr lang="en-US" altLang="zh-CN" sz="1100" b="1" dirty="0">
                  <a:solidFill>
                    <a:srgbClr val="000000"/>
                  </a:solidFill>
                  <a:latin typeface="+mn-ea"/>
                  <a:ea typeface="+mn-ea"/>
                </a:rPr>
                <a:t>4000007080</a:t>
              </a:r>
              <a:r>
                <a:rPr lang="zh-CN" altLang="en-US" sz="1100" b="1" dirty="0">
                  <a:solidFill>
                    <a:srgbClr val="000000"/>
                  </a:solidFill>
                  <a:latin typeface="+mn-ea"/>
                  <a:ea typeface="+mn-ea"/>
                </a:rPr>
                <a:t>预约服务，</a:t>
              </a:r>
              <a:endParaRPr lang="en-US" altLang="zh-CN" sz="1100" b="1" dirty="0">
                <a:solidFill>
                  <a:srgbClr val="000000"/>
                </a:solidFill>
                <a:latin typeface="+mn-ea"/>
                <a:ea typeface="+mn-ea"/>
              </a:endParaRPr>
            </a:p>
            <a:p>
              <a:pPr>
                <a:lnSpc>
                  <a:spcPts val="2000"/>
                </a:lnSpc>
              </a:pPr>
              <a:r>
                <a:rPr lang="zh-CN" altLang="en-US" sz="1100" b="1" dirty="0">
                  <a:solidFill>
                    <a:srgbClr val="000000"/>
                  </a:solidFill>
                  <a:latin typeface="+mn-ea"/>
                  <a:ea typeface="+mn-ea"/>
                </a:rPr>
                <a:t>服务有效期一年：</a:t>
              </a:r>
              <a:endParaRPr lang="en-US" altLang="zh-CN" sz="1100" b="1" dirty="0">
                <a:solidFill>
                  <a:srgbClr val="000000"/>
                </a:solidFill>
                <a:latin typeface="+mn-ea"/>
                <a:ea typeface="+mn-ea"/>
              </a:endParaRPr>
            </a:p>
            <a:p>
              <a:pPr>
                <a:buFont typeface="Arial" charset="0"/>
                <a:buChar char="•"/>
              </a:pPr>
              <a:r>
                <a:rPr lang="zh-CN" altLang="en-US" sz="1100" dirty="0">
                  <a:solidFill>
                    <a:srgbClr val="000000"/>
                  </a:solidFill>
                  <a:latin typeface="+mn-ea"/>
                  <a:ea typeface="+mn-ea"/>
                </a:rPr>
                <a:t>为您提供</a:t>
              </a:r>
              <a:r>
                <a:rPr lang="en-US" altLang="zh-CN" sz="1100" dirty="0">
                  <a:solidFill>
                    <a:srgbClr val="000000"/>
                  </a:solidFill>
                  <a:latin typeface="+mn-ea"/>
                  <a:ea typeface="+mn-ea"/>
                </a:rPr>
                <a:t>3</a:t>
              </a:r>
              <a:r>
                <a:rPr lang="zh-CN" altLang="en-US" sz="1100" dirty="0">
                  <a:solidFill>
                    <a:srgbClr val="000000"/>
                  </a:solidFill>
                  <a:latin typeface="+mn-ea"/>
                  <a:ea typeface="+mn-ea"/>
                </a:rPr>
                <a:t>次免费代驾服务</a:t>
              </a:r>
              <a:endParaRPr lang="en-US" altLang="zh-CN" sz="1100" dirty="0">
                <a:solidFill>
                  <a:srgbClr val="000000"/>
                </a:solidFill>
                <a:latin typeface="+mn-ea"/>
                <a:ea typeface="+mn-ea"/>
              </a:endParaRPr>
            </a:p>
            <a:p>
              <a:pPr>
                <a:buFont typeface="Arial" charset="0"/>
                <a:buChar char="•"/>
              </a:pPr>
              <a:r>
                <a:rPr lang="zh-CN" altLang="en-US" sz="1100" dirty="0">
                  <a:solidFill>
                    <a:srgbClr val="000000"/>
                  </a:solidFill>
                  <a:latin typeface="+mn-ea"/>
                  <a:ea typeface="+mn-ea"/>
                </a:rPr>
                <a:t>上午</a:t>
              </a:r>
              <a:r>
                <a:rPr lang="en-US" altLang="zh-CN" sz="1100" dirty="0">
                  <a:solidFill>
                    <a:srgbClr val="000000"/>
                  </a:solidFill>
                  <a:latin typeface="+mn-ea"/>
                  <a:ea typeface="+mn-ea"/>
                </a:rPr>
                <a:t>8</a:t>
              </a:r>
              <a:r>
                <a:rPr lang="zh-CN" altLang="en-US" sz="1100" dirty="0">
                  <a:solidFill>
                    <a:srgbClr val="000000"/>
                  </a:solidFill>
                  <a:latin typeface="+mn-ea"/>
                  <a:ea typeface="+mn-ea"/>
                </a:rPr>
                <a:t>：</a:t>
              </a:r>
              <a:r>
                <a:rPr lang="en-US" altLang="zh-CN" sz="1100" dirty="0">
                  <a:solidFill>
                    <a:srgbClr val="000000"/>
                  </a:solidFill>
                  <a:latin typeface="+mn-ea"/>
                  <a:ea typeface="+mn-ea"/>
                </a:rPr>
                <a:t>00</a:t>
              </a:r>
              <a:r>
                <a:rPr lang="zh-CN" altLang="en-US" sz="1100" dirty="0">
                  <a:solidFill>
                    <a:srgbClr val="000000"/>
                  </a:solidFill>
                  <a:latin typeface="+mn-ea"/>
                  <a:ea typeface="+mn-ea"/>
                </a:rPr>
                <a:t>至晚上</a:t>
              </a:r>
              <a:r>
                <a:rPr lang="en-US" altLang="zh-CN" sz="1100" dirty="0">
                  <a:solidFill>
                    <a:srgbClr val="000000"/>
                  </a:solidFill>
                  <a:latin typeface="+mn-ea"/>
                  <a:ea typeface="+mn-ea"/>
                </a:rPr>
                <a:t>23:00,</a:t>
              </a:r>
              <a:r>
                <a:rPr lang="zh-CN" altLang="en-US" sz="1100" dirty="0">
                  <a:solidFill>
                    <a:srgbClr val="000000"/>
                  </a:solidFill>
                  <a:latin typeface="+mn-ea"/>
                  <a:ea typeface="+mn-ea"/>
                </a:rPr>
                <a:t>北京市行政区域内不超过</a:t>
              </a:r>
              <a:r>
                <a:rPr lang="en-US" altLang="zh-CN" sz="1100" dirty="0">
                  <a:solidFill>
                    <a:srgbClr val="000000"/>
                  </a:solidFill>
                  <a:latin typeface="+mn-ea"/>
                  <a:ea typeface="+mn-ea"/>
                </a:rPr>
                <a:t>20</a:t>
              </a:r>
              <a:r>
                <a:rPr lang="zh-CN" altLang="en-US" sz="1100" dirty="0">
                  <a:solidFill>
                    <a:srgbClr val="000000"/>
                  </a:solidFill>
                  <a:latin typeface="+mn-ea"/>
                  <a:ea typeface="+mn-ea"/>
                </a:rPr>
                <a:t>公里可使用一张电子码。</a:t>
              </a:r>
              <a:endParaRPr lang="en-US" altLang="zh-CN" sz="1100" dirty="0">
                <a:solidFill>
                  <a:srgbClr val="000000"/>
                </a:solidFill>
                <a:latin typeface="+mn-ea"/>
                <a:ea typeface="+mn-ea"/>
              </a:endParaRPr>
            </a:p>
          </p:txBody>
        </p:sp>
      </p:grpSp>
      <p:sp>
        <p:nvSpPr>
          <p:cNvPr id="54" name="等腰三角形 18"/>
          <p:cNvSpPr>
            <a:spLocks noChangeArrowheads="1"/>
          </p:cNvSpPr>
          <p:nvPr/>
        </p:nvSpPr>
        <p:spPr bwMode="auto">
          <a:xfrm>
            <a:off x="2483892" y="4974431"/>
            <a:ext cx="215900" cy="187325"/>
          </a:xfrm>
          <a:prstGeom prst="triangle">
            <a:avLst>
              <a:gd name="adj" fmla="val 50000"/>
            </a:avLst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/>
            <a:endParaRPr lang="zh-CN" altLang="en-US" sz="1600" b="1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6" name="等腰三角形 18"/>
          <p:cNvSpPr>
            <a:spLocks noChangeArrowheads="1"/>
          </p:cNvSpPr>
          <p:nvPr/>
        </p:nvSpPr>
        <p:spPr bwMode="auto">
          <a:xfrm>
            <a:off x="6876380" y="4974431"/>
            <a:ext cx="215900" cy="187325"/>
          </a:xfrm>
          <a:prstGeom prst="triangle">
            <a:avLst>
              <a:gd name="adj" fmla="val 50000"/>
            </a:avLst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/>
            <a:endParaRPr lang="zh-CN" altLang="en-US" sz="1600" b="1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7" name="TextBox 22"/>
          <p:cNvSpPr txBox="1">
            <a:spLocks noChangeArrowheads="1"/>
          </p:cNvSpPr>
          <p:nvPr/>
        </p:nvSpPr>
        <p:spPr bwMode="auto">
          <a:xfrm>
            <a:off x="-805561" y="4837260"/>
            <a:ext cx="2883927" cy="61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zh-CN" altLang="en-US" sz="1200" dirty="0" smtClean="0">
                <a:solidFill>
                  <a:srgbClr val="FF00FF"/>
                </a:solidFill>
                <a:latin typeface="Franklin Gothic Medium" pitchFamily="34" charset="0"/>
                <a:ea typeface="微软雅黑" pitchFamily="34" charset="-122"/>
              </a:rPr>
              <a:t>服务商地址详询：</a:t>
            </a:r>
            <a:endParaRPr lang="en-US" altLang="zh-CN" sz="1200" dirty="0" smtClean="0">
              <a:solidFill>
                <a:srgbClr val="FF00FF"/>
              </a:solidFill>
              <a:latin typeface="Franklin Gothic Medium" pitchFamily="34" charset="0"/>
              <a:ea typeface="微软雅黑" pitchFamily="34" charset="-122"/>
            </a:endParaRPr>
          </a:p>
          <a:p>
            <a:pPr algn="ctr" eaLnBrk="1" hangingPunct="1">
              <a:lnSpc>
                <a:spcPct val="150000"/>
              </a:lnSpc>
            </a:pPr>
            <a:r>
              <a:rPr lang="en-US" altLang="zh-CN" sz="1200" dirty="0" smtClean="0">
                <a:solidFill>
                  <a:srgbClr val="FF00FF"/>
                </a:solidFill>
                <a:latin typeface="Franklin Gothic Medium" pitchFamily="34" charset="0"/>
                <a:ea typeface="微软雅黑" pitchFamily="34" charset="-122"/>
              </a:rPr>
              <a:t>4008000000</a:t>
            </a:r>
            <a:r>
              <a:rPr lang="zh-CN" altLang="en-US" sz="1200" dirty="0" smtClean="0">
                <a:solidFill>
                  <a:srgbClr val="FF00FF"/>
                </a:solidFill>
                <a:latin typeface="Franklin Gothic Medium" pitchFamily="34" charset="0"/>
                <a:ea typeface="微软雅黑" pitchFamily="34" charset="-122"/>
              </a:rPr>
              <a:t>转</a:t>
            </a:r>
            <a:r>
              <a:rPr lang="en-US" altLang="zh-CN" sz="1200" dirty="0" smtClean="0">
                <a:solidFill>
                  <a:srgbClr val="FF00FF"/>
                </a:solidFill>
                <a:latin typeface="Franklin Gothic Medium" pitchFamily="34" charset="0"/>
                <a:ea typeface="微软雅黑" pitchFamily="34" charset="-122"/>
              </a:rPr>
              <a:t>5</a:t>
            </a:r>
            <a:endParaRPr lang="zh-CN" altLang="en-US" sz="1200" dirty="0">
              <a:solidFill>
                <a:srgbClr val="FF00FF"/>
              </a:solidFill>
              <a:latin typeface="Franklin Gothic Medium" pitchFamily="34" charset="0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3516102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530" name="直接连接符 12"/>
          <p:cNvCxnSpPr>
            <a:cxnSpLocks noChangeShapeType="1"/>
          </p:cNvCxnSpPr>
          <p:nvPr/>
        </p:nvCxnSpPr>
        <p:spPr bwMode="auto">
          <a:xfrm>
            <a:off x="-22225" y="4349750"/>
            <a:ext cx="1570038" cy="811213"/>
          </a:xfrm>
          <a:prstGeom prst="line">
            <a:avLst/>
          </a:prstGeom>
          <a:noFill/>
          <a:ln w="12700" cmpd="sng">
            <a:solidFill>
              <a:srgbClr val="007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531" name="直接连接符 19"/>
          <p:cNvCxnSpPr>
            <a:cxnSpLocks noChangeShapeType="1"/>
          </p:cNvCxnSpPr>
          <p:nvPr/>
        </p:nvCxnSpPr>
        <p:spPr bwMode="auto">
          <a:xfrm>
            <a:off x="1533525" y="5160963"/>
            <a:ext cx="7610475" cy="7937"/>
          </a:xfrm>
          <a:prstGeom prst="line">
            <a:avLst/>
          </a:prstGeom>
          <a:noFill/>
          <a:ln w="12700" cmpd="sng">
            <a:solidFill>
              <a:srgbClr val="007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539" name="等腰三角形 18"/>
          <p:cNvSpPr>
            <a:spLocks noChangeArrowheads="1"/>
          </p:cNvSpPr>
          <p:nvPr/>
        </p:nvSpPr>
        <p:spPr bwMode="auto">
          <a:xfrm>
            <a:off x="6876380" y="4983309"/>
            <a:ext cx="215900" cy="187325"/>
          </a:xfrm>
          <a:prstGeom prst="triangle">
            <a:avLst>
              <a:gd name="adj" fmla="val 50000"/>
            </a:avLst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/>
            <a:endParaRPr lang="zh-CN" altLang="en-US" sz="1600" b="1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2267744" y="194446"/>
            <a:ext cx="4752528" cy="835281"/>
            <a:chOff x="3347864" y="236985"/>
            <a:chExt cx="3744912" cy="403549"/>
          </a:xfrm>
        </p:grpSpPr>
        <p:sp>
          <p:nvSpPr>
            <p:cNvPr id="21" name="Rectangle 8"/>
            <p:cNvSpPr>
              <a:spLocks noChangeArrowheads="1"/>
            </p:cNvSpPr>
            <p:nvPr/>
          </p:nvSpPr>
          <p:spPr bwMode="auto">
            <a:xfrm>
              <a:off x="3463991" y="369648"/>
              <a:ext cx="3528859" cy="270886"/>
            </a:xfrm>
            <a:custGeom>
              <a:avLst/>
              <a:gdLst>
                <a:gd name="T0" fmla="*/ 0 w 3093568"/>
                <a:gd name="T1" fmla="*/ 0 h 271442"/>
                <a:gd name="T2" fmla="*/ 4024334 w 3093568"/>
                <a:gd name="T3" fmla="*/ 0 h 271442"/>
                <a:gd name="T4" fmla="*/ 4024334 w 3093568"/>
                <a:gd name="T5" fmla="*/ 271442 h 271442"/>
                <a:gd name="T6" fmla="*/ 0 w 3093568"/>
                <a:gd name="T7" fmla="*/ 271442 h 271442"/>
                <a:gd name="T8" fmla="*/ 0 w 3093568"/>
                <a:gd name="T9" fmla="*/ 0 h 2714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93568"/>
                <a:gd name="T16" fmla="*/ 0 h 271442"/>
                <a:gd name="T17" fmla="*/ 3093568 w 3093568"/>
                <a:gd name="T18" fmla="*/ 271442 h 2714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93568" h="271442">
                  <a:moveTo>
                    <a:pt x="0" y="0"/>
                  </a:moveTo>
                  <a:lnTo>
                    <a:pt x="3093568" y="0"/>
                  </a:lnTo>
                  <a:lnTo>
                    <a:pt x="3093568" y="271442"/>
                  </a:lnTo>
                  <a:cubicBezTo>
                    <a:pt x="1777407" y="81360"/>
                    <a:pt x="1788744" y="3494"/>
                    <a:pt x="0" y="27144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DDDDD">
                <a:alpha val="7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22" name="矩形 27"/>
            <p:cNvSpPr>
              <a:spLocks noChangeArrowheads="1"/>
            </p:cNvSpPr>
            <p:nvPr/>
          </p:nvSpPr>
          <p:spPr bwMode="auto">
            <a:xfrm>
              <a:off x="3347864" y="236985"/>
              <a:ext cx="3744912" cy="252783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pPr algn="ctr"/>
              <a:r>
                <a:rPr lang="zh-CN" altLang="en-US" sz="2800" dirty="0">
                  <a:solidFill>
                    <a:srgbClr val="FFFFFF"/>
                  </a:solidFill>
                  <a:latin typeface="+mn-ea"/>
                  <a:ea typeface="+mn-ea"/>
                </a:rPr>
                <a:t>促销服务介绍</a:t>
              </a:r>
            </a:p>
          </p:txBody>
        </p:sp>
      </p:grpSp>
      <p:sp>
        <p:nvSpPr>
          <p:cNvPr id="29" name="TextBox 22"/>
          <p:cNvSpPr txBox="1">
            <a:spLocks noChangeArrowheads="1"/>
          </p:cNvSpPr>
          <p:nvPr/>
        </p:nvSpPr>
        <p:spPr bwMode="auto">
          <a:xfrm>
            <a:off x="1657301" y="5168900"/>
            <a:ext cx="190658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hangingPunct="1"/>
            <a:r>
              <a:rPr lang="zh-CN" altLang="en-US" sz="1200" b="1" dirty="0" smtClean="0">
                <a:solidFill>
                  <a:srgbClr val="FF00FF"/>
                </a:solidFill>
                <a:latin typeface="Franklin Gothic Medium" pitchFamily="34" charset="0"/>
                <a:ea typeface="微软雅黑" pitchFamily="34" charset="-122"/>
              </a:rPr>
              <a:t>划痕卡</a:t>
            </a:r>
            <a:endParaRPr lang="zh-CN" altLang="en-US" sz="1200" b="1" dirty="0">
              <a:solidFill>
                <a:srgbClr val="FF00FF"/>
              </a:solidFill>
              <a:latin typeface="Franklin Gothic Medium" pitchFamily="34" charset="0"/>
              <a:ea typeface="微软雅黑" pitchFamily="34" charset="-122"/>
            </a:endParaRPr>
          </a:p>
        </p:txBody>
      </p:sp>
      <p:sp>
        <p:nvSpPr>
          <p:cNvPr id="30" name="TextBox 22"/>
          <p:cNvSpPr txBox="1">
            <a:spLocks noChangeArrowheads="1"/>
          </p:cNvSpPr>
          <p:nvPr/>
        </p:nvSpPr>
        <p:spPr bwMode="auto">
          <a:xfrm>
            <a:off x="6038794" y="5160963"/>
            <a:ext cx="190658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hangingPunct="1"/>
            <a:r>
              <a:rPr lang="zh-CN" altLang="en-US" sz="1200" b="1" dirty="0">
                <a:solidFill>
                  <a:srgbClr val="0070C0"/>
                </a:solidFill>
                <a:latin typeface="Franklin Gothic Medium" pitchFamily="34" charset="0"/>
                <a:ea typeface="微软雅黑" pitchFamily="34" charset="-122"/>
              </a:rPr>
              <a:t>温</a:t>
            </a:r>
            <a:r>
              <a:rPr lang="zh-CN" altLang="en-US" sz="1200" b="1" dirty="0" smtClean="0">
                <a:solidFill>
                  <a:srgbClr val="0070C0"/>
                </a:solidFill>
                <a:latin typeface="Franklin Gothic Medium" pitchFamily="34" charset="0"/>
                <a:ea typeface="微软雅黑" pitchFamily="34" charset="-122"/>
              </a:rPr>
              <a:t>馨提示</a:t>
            </a:r>
            <a:endParaRPr lang="zh-CN" altLang="en-US" sz="1200" b="1" dirty="0">
              <a:solidFill>
                <a:srgbClr val="0070C0"/>
              </a:solidFill>
              <a:latin typeface="Franklin Gothic Medium" pitchFamily="34" charset="0"/>
              <a:ea typeface="微软雅黑" pitchFamily="34" charset="-122"/>
            </a:endParaRPr>
          </a:p>
        </p:txBody>
      </p:sp>
      <p:sp>
        <p:nvSpPr>
          <p:cNvPr id="23" name="等腰三角形 18"/>
          <p:cNvSpPr>
            <a:spLocks noChangeArrowheads="1"/>
          </p:cNvSpPr>
          <p:nvPr/>
        </p:nvSpPr>
        <p:spPr bwMode="auto">
          <a:xfrm>
            <a:off x="2483892" y="4974431"/>
            <a:ext cx="215900" cy="187325"/>
          </a:xfrm>
          <a:prstGeom prst="triangle">
            <a:avLst>
              <a:gd name="adj" fmla="val 50000"/>
            </a:avLst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/>
            <a:endParaRPr lang="zh-CN" altLang="en-US" sz="1600" b="1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3" name="TextBox 22"/>
          <p:cNvSpPr txBox="1">
            <a:spLocks noChangeArrowheads="1"/>
          </p:cNvSpPr>
          <p:nvPr/>
        </p:nvSpPr>
        <p:spPr bwMode="auto">
          <a:xfrm>
            <a:off x="3154867" y="4658845"/>
            <a:ext cx="288392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hangingPunct="1"/>
            <a:r>
              <a:rPr lang="zh-CN" altLang="en-US" sz="1200" b="1" dirty="0" smtClean="0">
                <a:solidFill>
                  <a:srgbClr val="0070C0"/>
                </a:solidFill>
                <a:latin typeface="Franklin Gothic Medium" pitchFamily="34" charset="0"/>
                <a:ea typeface="微软雅黑" pitchFamily="34" charset="-122"/>
              </a:rPr>
              <a:t>服务商地址详询：</a:t>
            </a:r>
            <a:r>
              <a:rPr lang="en-US" altLang="zh-CN" sz="1200" b="1" dirty="0" smtClean="0">
                <a:solidFill>
                  <a:srgbClr val="0070C0"/>
                </a:solidFill>
                <a:latin typeface="Franklin Gothic Medium" pitchFamily="34" charset="0"/>
                <a:ea typeface="微软雅黑" pitchFamily="34" charset="-122"/>
              </a:rPr>
              <a:t>4008000000</a:t>
            </a:r>
            <a:r>
              <a:rPr lang="zh-CN" altLang="en-US" sz="1200" b="1" dirty="0" smtClean="0">
                <a:solidFill>
                  <a:srgbClr val="0070C0"/>
                </a:solidFill>
                <a:latin typeface="Franklin Gothic Medium" pitchFamily="34" charset="0"/>
                <a:ea typeface="微软雅黑" pitchFamily="34" charset="-122"/>
              </a:rPr>
              <a:t>转</a:t>
            </a:r>
            <a:r>
              <a:rPr lang="en-US" altLang="zh-CN" sz="1200" b="1" dirty="0" smtClean="0">
                <a:solidFill>
                  <a:srgbClr val="0070C0"/>
                </a:solidFill>
                <a:latin typeface="Franklin Gothic Medium" pitchFamily="34" charset="0"/>
                <a:ea typeface="微软雅黑" pitchFamily="34" charset="-122"/>
              </a:rPr>
              <a:t>5</a:t>
            </a:r>
            <a:endParaRPr lang="zh-CN" altLang="en-US" sz="1200" b="1" dirty="0">
              <a:solidFill>
                <a:srgbClr val="0070C0"/>
              </a:solidFill>
              <a:latin typeface="Franklin Gothic Medium" pitchFamily="34" charset="0"/>
              <a:ea typeface="微软雅黑" pitchFamily="34" charset="-122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827584" y="878851"/>
            <a:ext cx="119135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itchFamily="2" charset="2"/>
              <a:buChar char="p"/>
            </a:pPr>
            <a:r>
              <a:rPr lang="zh-CN" altLang="en-US" sz="1400" b="1" dirty="0">
                <a:latin typeface="微软雅黑" pitchFamily="34" charset="-122"/>
                <a:ea typeface="微软雅黑" pitchFamily="34" charset="-122"/>
              </a:rPr>
              <a:t>服</a:t>
            </a:r>
            <a:r>
              <a:rPr lang="zh-CN" altLang="en-US" sz="1400" b="1" dirty="0" smtClean="0">
                <a:latin typeface="微软雅黑" pitchFamily="34" charset="-122"/>
                <a:ea typeface="微软雅黑" pitchFamily="34" charset="-122"/>
              </a:rPr>
              <a:t>务介绍</a:t>
            </a:r>
            <a:endParaRPr lang="zh-CN" altLang="en-US" sz="14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809829" y="1438761"/>
            <a:ext cx="727280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200" dirty="0">
                <a:latin typeface="+mn-ea"/>
                <a:ea typeface="+mn-ea"/>
              </a:rPr>
              <a:t>1</a:t>
            </a:r>
            <a:r>
              <a:rPr lang="zh-CN" altLang="en-US" sz="1200" dirty="0">
                <a:latin typeface="+mn-ea"/>
                <a:ea typeface="+mn-ea"/>
              </a:rPr>
              <a:t>、每个客户赠送一次划痕服务，一次只能喷一个</a:t>
            </a:r>
            <a:r>
              <a:rPr lang="zh-CN" altLang="en-US" sz="1200" dirty="0" smtClean="0">
                <a:latin typeface="+mn-ea"/>
                <a:ea typeface="+mn-ea"/>
              </a:rPr>
              <a:t>面。</a:t>
            </a:r>
            <a:endParaRPr lang="zh-CN" altLang="en-US" sz="1200" dirty="0">
              <a:latin typeface="+mn-ea"/>
              <a:ea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1200" dirty="0">
                <a:latin typeface="+mn-ea"/>
                <a:ea typeface="+mn-ea"/>
              </a:rPr>
              <a:t>2</a:t>
            </a:r>
            <a:r>
              <a:rPr lang="zh-CN" altLang="en-US" sz="1200" dirty="0">
                <a:latin typeface="+mn-ea"/>
                <a:ea typeface="+mn-ea"/>
              </a:rPr>
              <a:t>、此项服务仅限于车辆单面的油漆材料费、工时费，除喷漆以外的其他修理和配件费用由客户自行承</a:t>
            </a:r>
            <a:r>
              <a:rPr lang="zh-CN" altLang="en-US" sz="1200" dirty="0" smtClean="0">
                <a:latin typeface="+mn-ea"/>
                <a:ea typeface="+mn-ea"/>
              </a:rPr>
              <a:t>担。</a:t>
            </a:r>
            <a:endParaRPr lang="zh-CN" altLang="en-US" sz="1200" dirty="0">
              <a:latin typeface="+mn-ea"/>
              <a:ea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1200" dirty="0">
                <a:latin typeface="+mn-ea"/>
                <a:ea typeface="+mn-ea"/>
              </a:rPr>
              <a:t>3</a:t>
            </a:r>
            <a:r>
              <a:rPr lang="zh-CN" altLang="en-US" sz="1200" dirty="0">
                <a:latin typeface="+mn-ea"/>
                <a:ea typeface="+mn-ea"/>
              </a:rPr>
              <a:t>、车辆实际修补范围超过我司免费提供的面数范围，超出部分费用，客户自理</a:t>
            </a:r>
            <a:r>
              <a:rPr lang="zh-CN" altLang="en-US" sz="1200" dirty="0" smtClean="0">
                <a:latin typeface="+mn-ea"/>
                <a:ea typeface="+mn-ea"/>
              </a:rPr>
              <a:t>。（参考图如下）</a:t>
            </a:r>
            <a:endParaRPr lang="zh-CN" altLang="en-US" sz="1200" dirty="0">
              <a:latin typeface="+mn-ea"/>
              <a:ea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1200" dirty="0">
                <a:latin typeface="+mn-ea"/>
                <a:ea typeface="+mn-ea"/>
              </a:rPr>
              <a:t>4</a:t>
            </a:r>
            <a:r>
              <a:rPr lang="zh-CN" altLang="en-US" sz="1200" dirty="0">
                <a:latin typeface="+mn-ea"/>
                <a:ea typeface="+mn-ea"/>
              </a:rPr>
              <a:t>、此服务仅限于在平安直通车险投保的车辆。客户享受服务时须出示直通车险有效期内的保单（保单号为</a:t>
            </a:r>
            <a:r>
              <a:rPr lang="en-US" altLang="zh-CN" sz="1200" dirty="0">
                <a:latin typeface="+mn-ea"/>
                <a:ea typeface="+mn-ea"/>
              </a:rPr>
              <a:t>10127</a:t>
            </a:r>
            <a:r>
              <a:rPr lang="zh-CN" altLang="en-US" sz="1200" dirty="0">
                <a:latin typeface="+mn-ea"/>
                <a:ea typeface="+mn-ea"/>
              </a:rPr>
              <a:t>开头）、行驶证、验证短信。服务不得转让，转让无效。</a:t>
            </a:r>
          </a:p>
        </p:txBody>
      </p:sp>
      <p:pic>
        <p:nvPicPr>
          <p:cNvPr id="28" name="图片 27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719" y="3005287"/>
            <a:ext cx="3333750" cy="1628775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矩形 8"/>
          <p:cNvSpPr/>
          <p:nvPr/>
        </p:nvSpPr>
        <p:spPr>
          <a:xfrm>
            <a:off x="5660998" y="3253204"/>
            <a:ext cx="3466084" cy="136191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171450" indent="-171450">
              <a:lnSpc>
                <a:spcPct val="150000"/>
              </a:lnSpc>
              <a:buFont typeface="Wingdings" pitchFamily="2" charset="2"/>
              <a:buChar char="p"/>
            </a:pPr>
            <a:r>
              <a:rPr lang="zh-CN" altLang="en-US" sz="1100" b="1" dirty="0" smtClean="0">
                <a:latin typeface="+mj-ea"/>
                <a:ea typeface="+mj-ea"/>
              </a:rPr>
              <a:t>服务温馨提示</a:t>
            </a:r>
            <a:endParaRPr lang="en-US" altLang="zh-CN" sz="1100" b="1" dirty="0" smtClean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en-US" altLang="zh-CN" sz="1100" dirty="0" smtClean="0">
                <a:latin typeface="+mj-ea"/>
                <a:ea typeface="+mj-ea"/>
              </a:rPr>
              <a:t>1</a:t>
            </a:r>
            <a:r>
              <a:rPr lang="zh-CN" altLang="en-US" sz="1100" dirty="0">
                <a:latin typeface="+mj-ea"/>
                <a:ea typeface="+mj-ea"/>
              </a:rPr>
              <a:t>、服务不可兑换现金，若更换服务项目，费用自理。</a:t>
            </a:r>
          </a:p>
          <a:p>
            <a:pPr>
              <a:lnSpc>
                <a:spcPct val="150000"/>
              </a:lnSpc>
            </a:pPr>
            <a:r>
              <a:rPr lang="en-US" altLang="zh-CN" sz="1100" dirty="0">
                <a:latin typeface="+mj-ea"/>
                <a:ea typeface="+mj-ea"/>
              </a:rPr>
              <a:t>2</a:t>
            </a:r>
            <a:r>
              <a:rPr lang="zh-CN" altLang="en-US" sz="1100" dirty="0">
                <a:latin typeface="+mj-ea"/>
                <a:ea typeface="+mj-ea"/>
              </a:rPr>
              <a:t>、服务有效期以短信提示为准，逾期不能使用。</a:t>
            </a:r>
          </a:p>
          <a:p>
            <a:pPr>
              <a:lnSpc>
                <a:spcPct val="150000"/>
              </a:lnSpc>
            </a:pPr>
            <a:r>
              <a:rPr lang="en-US" altLang="zh-CN" sz="1100" dirty="0">
                <a:latin typeface="+mj-ea"/>
                <a:ea typeface="+mj-ea"/>
              </a:rPr>
              <a:t>3</a:t>
            </a:r>
            <a:r>
              <a:rPr lang="zh-CN" altLang="en-US" sz="1100" dirty="0">
                <a:latin typeface="+mj-ea"/>
                <a:ea typeface="+mj-ea"/>
              </a:rPr>
              <a:t>、由于服务商工位有限，为了节省您的等候时间，请避开高峰期，提前拨打服务商电话预约服务。</a:t>
            </a:r>
          </a:p>
        </p:txBody>
      </p:sp>
    </p:spTree>
    <p:extLst>
      <p:ext uri="{BB962C8B-B14F-4D97-AF65-F5344CB8AC3E}">
        <p14:creationId xmlns:p14="http://schemas.microsoft.com/office/powerpoint/2010/main" val="77027596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530" name="直接连接符 12"/>
          <p:cNvCxnSpPr>
            <a:cxnSpLocks noChangeShapeType="1"/>
          </p:cNvCxnSpPr>
          <p:nvPr/>
        </p:nvCxnSpPr>
        <p:spPr bwMode="auto">
          <a:xfrm>
            <a:off x="-22225" y="4349750"/>
            <a:ext cx="1570038" cy="811213"/>
          </a:xfrm>
          <a:prstGeom prst="line">
            <a:avLst/>
          </a:prstGeom>
          <a:noFill/>
          <a:ln w="12700" cmpd="sng">
            <a:solidFill>
              <a:srgbClr val="007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531" name="直接连接符 19"/>
          <p:cNvCxnSpPr>
            <a:cxnSpLocks noChangeShapeType="1"/>
          </p:cNvCxnSpPr>
          <p:nvPr/>
        </p:nvCxnSpPr>
        <p:spPr bwMode="auto">
          <a:xfrm>
            <a:off x="1533525" y="5160963"/>
            <a:ext cx="7610475" cy="7937"/>
          </a:xfrm>
          <a:prstGeom prst="line">
            <a:avLst/>
          </a:prstGeom>
          <a:noFill/>
          <a:ln w="12700" cmpd="sng">
            <a:solidFill>
              <a:srgbClr val="007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20" name="组合 19"/>
          <p:cNvGrpSpPr/>
          <p:nvPr/>
        </p:nvGrpSpPr>
        <p:grpSpPr>
          <a:xfrm>
            <a:off x="2267744" y="194446"/>
            <a:ext cx="4752528" cy="835281"/>
            <a:chOff x="3347864" y="236985"/>
            <a:chExt cx="3744912" cy="403549"/>
          </a:xfrm>
        </p:grpSpPr>
        <p:sp>
          <p:nvSpPr>
            <p:cNvPr id="21" name="Rectangle 8"/>
            <p:cNvSpPr>
              <a:spLocks noChangeArrowheads="1"/>
            </p:cNvSpPr>
            <p:nvPr/>
          </p:nvSpPr>
          <p:spPr bwMode="auto">
            <a:xfrm>
              <a:off x="3463991" y="369648"/>
              <a:ext cx="3528859" cy="270886"/>
            </a:xfrm>
            <a:custGeom>
              <a:avLst/>
              <a:gdLst>
                <a:gd name="T0" fmla="*/ 0 w 3093568"/>
                <a:gd name="T1" fmla="*/ 0 h 271442"/>
                <a:gd name="T2" fmla="*/ 4024334 w 3093568"/>
                <a:gd name="T3" fmla="*/ 0 h 271442"/>
                <a:gd name="T4" fmla="*/ 4024334 w 3093568"/>
                <a:gd name="T5" fmla="*/ 271442 h 271442"/>
                <a:gd name="T6" fmla="*/ 0 w 3093568"/>
                <a:gd name="T7" fmla="*/ 271442 h 271442"/>
                <a:gd name="T8" fmla="*/ 0 w 3093568"/>
                <a:gd name="T9" fmla="*/ 0 h 2714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93568"/>
                <a:gd name="T16" fmla="*/ 0 h 271442"/>
                <a:gd name="T17" fmla="*/ 3093568 w 3093568"/>
                <a:gd name="T18" fmla="*/ 271442 h 2714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93568" h="271442">
                  <a:moveTo>
                    <a:pt x="0" y="0"/>
                  </a:moveTo>
                  <a:lnTo>
                    <a:pt x="3093568" y="0"/>
                  </a:lnTo>
                  <a:lnTo>
                    <a:pt x="3093568" y="271442"/>
                  </a:lnTo>
                  <a:cubicBezTo>
                    <a:pt x="1777407" y="81360"/>
                    <a:pt x="1788744" y="3494"/>
                    <a:pt x="0" y="27144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DDDDD">
                <a:alpha val="7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22" name="矩形 27"/>
            <p:cNvSpPr>
              <a:spLocks noChangeArrowheads="1"/>
            </p:cNvSpPr>
            <p:nvPr/>
          </p:nvSpPr>
          <p:spPr bwMode="auto">
            <a:xfrm>
              <a:off x="3347864" y="236985"/>
              <a:ext cx="3744912" cy="252783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pPr algn="ctr"/>
              <a:r>
                <a:rPr lang="zh-CN" altLang="en-US" sz="2800" dirty="0" smtClean="0">
                  <a:solidFill>
                    <a:srgbClr val="FFFFFF"/>
                  </a:solidFill>
                  <a:latin typeface="+mn-ea"/>
                  <a:ea typeface="+mn-ea"/>
                </a:rPr>
                <a:t>健康礼包介绍</a:t>
              </a:r>
              <a:endParaRPr lang="zh-CN" altLang="en-US" sz="2800" dirty="0">
                <a:solidFill>
                  <a:srgbClr val="FFFFFF"/>
                </a:solidFill>
                <a:latin typeface="+mn-ea"/>
                <a:ea typeface="+mn-ea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1115616" y="952657"/>
            <a:ext cx="6749319" cy="3992643"/>
            <a:chOff x="1115616" y="952657"/>
            <a:chExt cx="6749319" cy="3992643"/>
          </a:xfrm>
        </p:grpSpPr>
        <p:pic>
          <p:nvPicPr>
            <p:cNvPr id="34" name="图片 33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780" b="7495"/>
            <a:stretch/>
          </p:blipFill>
          <p:spPr>
            <a:xfrm>
              <a:off x="1115616" y="952657"/>
              <a:ext cx="6749319" cy="3992643"/>
            </a:xfrm>
            <a:prstGeom prst="rect">
              <a:avLst/>
            </a:prstGeom>
          </p:spPr>
        </p:pic>
        <p:grpSp>
          <p:nvGrpSpPr>
            <p:cNvPr id="16" name="Group 11"/>
            <p:cNvGrpSpPr>
              <a:grpSpLocks/>
            </p:cNvGrpSpPr>
            <p:nvPr/>
          </p:nvGrpSpPr>
          <p:grpSpPr bwMode="auto">
            <a:xfrm>
              <a:off x="3079921" y="1395304"/>
              <a:ext cx="4517681" cy="1136061"/>
              <a:chOff x="912" y="2016"/>
              <a:chExt cx="3984" cy="974"/>
            </a:xfrm>
          </p:grpSpPr>
          <p:sp>
            <p:nvSpPr>
              <p:cNvPr id="17" name="AutoShape 12"/>
              <p:cNvSpPr>
                <a:spLocks noChangeArrowheads="1"/>
              </p:cNvSpPr>
              <p:nvPr/>
            </p:nvSpPr>
            <p:spPr bwMode="gray">
              <a:xfrm>
                <a:off x="912" y="2016"/>
                <a:ext cx="3984" cy="912"/>
              </a:xfrm>
              <a:prstGeom prst="roundRect">
                <a:avLst>
                  <a:gd name="adj" fmla="val 10889"/>
                </a:avLst>
              </a:prstGeom>
              <a:gradFill rotWithShape="1">
                <a:gsLst>
                  <a:gs pos="0">
                    <a:srgbClr val="DDDDDD"/>
                  </a:gs>
                  <a:gs pos="50000">
                    <a:srgbClr val="F2F2F2"/>
                  </a:gs>
                  <a:gs pos="100000">
                    <a:srgbClr val="DDDDDD"/>
                  </a:gs>
                </a:gsLst>
                <a:lin ang="2700000" scaled="1"/>
              </a:gradFill>
              <a:ln w="38100">
                <a:solidFill>
                  <a:srgbClr val="FFFFFF"/>
                </a:solidFill>
                <a:round/>
                <a:headEnd/>
                <a:tailEnd/>
              </a:ln>
              <a:effectLst>
                <a:outerShdw dist="135003" dir="2928844" algn="ctr" rotWithShape="0">
                  <a:srgbClr val="000000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endParaRPr lang="zh-CN" altLang="en-US" sz="2000">
                  <a:solidFill>
                    <a:srgbClr val="000000"/>
                  </a:solidFill>
                  <a:latin typeface="+mn-ea"/>
                  <a:ea typeface="+mn-ea"/>
                </a:endParaRPr>
              </a:p>
            </p:txBody>
          </p:sp>
          <p:grpSp>
            <p:nvGrpSpPr>
              <p:cNvPr id="18" name="Group 13"/>
              <p:cNvGrpSpPr>
                <a:grpSpLocks/>
              </p:cNvGrpSpPr>
              <p:nvPr/>
            </p:nvGrpSpPr>
            <p:grpSpPr bwMode="auto">
              <a:xfrm>
                <a:off x="999" y="2188"/>
                <a:ext cx="768" cy="582"/>
                <a:chOff x="999" y="2188"/>
                <a:chExt cx="768" cy="582"/>
              </a:xfrm>
            </p:grpSpPr>
            <p:sp>
              <p:nvSpPr>
                <p:cNvPr id="24" name="AutoShape 14"/>
                <p:cNvSpPr>
                  <a:spLocks noChangeArrowheads="1"/>
                </p:cNvSpPr>
                <p:nvPr/>
              </p:nvSpPr>
              <p:spPr bwMode="gray">
                <a:xfrm>
                  <a:off x="999" y="2188"/>
                  <a:ext cx="768" cy="582"/>
                </a:xfrm>
                <a:prstGeom prst="roundRect">
                  <a:avLst>
                    <a:gd name="adj" fmla="val 11921"/>
                  </a:avLst>
                </a:prstGeom>
                <a:gradFill rotWithShape="1">
                  <a:gsLst>
                    <a:gs pos="0">
                      <a:schemeClr val="hlink">
                        <a:gamma/>
                        <a:tint val="72549"/>
                        <a:invGamma/>
                      </a:schemeClr>
                    </a:gs>
                    <a:gs pos="100000">
                      <a:schemeClr val="hlink"/>
                    </a:gs>
                  </a:gsLst>
                  <a:lin ang="5400000" scaled="1"/>
                </a:gradFill>
                <a:ln w="3810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sz="2000">
                    <a:solidFill>
                      <a:srgbClr val="000000"/>
                    </a:solidFill>
                    <a:latin typeface="+mn-ea"/>
                    <a:ea typeface="+mn-ea"/>
                  </a:endParaRPr>
                </a:p>
              </p:txBody>
            </p:sp>
            <p:sp>
              <p:nvSpPr>
                <p:cNvPr id="25" name="Freeform 15"/>
                <p:cNvSpPr>
                  <a:spLocks/>
                </p:cNvSpPr>
                <p:nvPr/>
              </p:nvSpPr>
              <p:spPr bwMode="gray">
                <a:xfrm>
                  <a:off x="1047" y="2246"/>
                  <a:ext cx="383" cy="374"/>
                </a:xfrm>
                <a:custGeom>
                  <a:avLst/>
                  <a:gdLst>
                    <a:gd name="T0" fmla="*/ 118 w 596"/>
                    <a:gd name="T1" fmla="*/ 0 h 598"/>
                    <a:gd name="T2" fmla="*/ 0 w 596"/>
                    <a:gd name="T3" fmla="*/ 118 h 598"/>
                    <a:gd name="T4" fmla="*/ 0 w 596"/>
                    <a:gd name="T5" fmla="*/ 589 h 598"/>
                    <a:gd name="T6" fmla="*/ 161 w 596"/>
                    <a:gd name="T7" fmla="*/ 174 h 598"/>
                    <a:gd name="T8" fmla="*/ 589 w 596"/>
                    <a:gd name="T9" fmla="*/ 0 h 598"/>
                    <a:gd name="T10" fmla="*/ 118 w 596"/>
                    <a:gd name="T11" fmla="*/ 0 h 5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596" h="598">
                      <a:moveTo>
                        <a:pt x="118" y="0"/>
                      </a:moveTo>
                      <a:cubicBezTo>
                        <a:pt x="53" y="0"/>
                        <a:pt x="0" y="53"/>
                        <a:pt x="0" y="118"/>
                      </a:cubicBezTo>
                      <a:lnTo>
                        <a:pt x="0" y="589"/>
                      </a:lnTo>
                      <a:cubicBezTo>
                        <a:pt x="27" y="598"/>
                        <a:pt x="12" y="309"/>
                        <a:pt x="161" y="174"/>
                      </a:cubicBezTo>
                      <a:cubicBezTo>
                        <a:pt x="310" y="39"/>
                        <a:pt x="596" y="29"/>
                        <a:pt x="589" y="0"/>
                      </a:cubicBezTo>
                      <a:lnTo>
                        <a:pt x="118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hlink">
                        <a:gamma/>
                        <a:tint val="42353"/>
                        <a:invGamma/>
                      </a:schemeClr>
                    </a:gs>
                    <a:gs pos="100000">
                      <a:schemeClr val="hlink">
                        <a:alpha val="0"/>
                      </a:schemeClr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zh-CN" altLang="en-US" sz="2000">
                    <a:solidFill>
                      <a:srgbClr val="000000"/>
                    </a:solidFill>
                    <a:latin typeface="+mn-ea"/>
                    <a:ea typeface="+mn-ea"/>
                  </a:endParaRPr>
                </a:p>
              </p:txBody>
            </p:sp>
            <p:sp>
              <p:nvSpPr>
                <p:cNvPr id="26" name="Text Box 16"/>
                <p:cNvSpPr txBox="1">
                  <a:spLocks noChangeArrowheads="1"/>
                </p:cNvSpPr>
                <p:nvPr/>
              </p:nvSpPr>
              <p:spPr bwMode="gray">
                <a:xfrm>
                  <a:off x="1132" y="2304"/>
                  <a:ext cx="486" cy="29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charset="0"/>
                    </a:defRPr>
                  </a:lvl9pPr>
                </a:lstStyle>
                <a:p>
                  <a:pPr algn="ctr">
                    <a:defRPr/>
                  </a:pPr>
                  <a:r>
                    <a:rPr lang="zh-CN" altLang="en-US" sz="2000" b="1" dirty="0" smtClean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+mn-ea"/>
                      <a:ea typeface="+mn-ea"/>
                    </a:rPr>
                    <a:t>体检</a:t>
                  </a:r>
                  <a:endParaRPr lang="en-US" altLang="zh-CN" sz="20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+mn-ea"/>
                    <a:ea typeface="+mn-ea"/>
                  </a:endParaRPr>
                </a:p>
              </p:txBody>
            </p:sp>
          </p:grpSp>
          <p:sp>
            <p:nvSpPr>
              <p:cNvPr id="19" name="Text Box 17"/>
              <p:cNvSpPr txBox="1">
                <a:spLocks noChangeArrowheads="1"/>
              </p:cNvSpPr>
              <p:nvPr/>
            </p:nvSpPr>
            <p:spPr bwMode="gray">
              <a:xfrm>
                <a:off x="1871" y="2031"/>
                <a:ext cx="2928" cy="95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" charset="0"/>
                    <a:ea typeface="宋体" charset="-122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charset="0"/>
                    <a:ea typeface="宋体" charset="-122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charset="0"/>
                    <a:ea typeface="宋体" charset="-122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charset="0"/>
                    <a:ea typeface="宋体" charset="-122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charset="0"/>
                    <a:ea typeface="宋体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宋体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宋体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宋体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宋体" charset="-122"/>
                  </a:defRPr>
                </a:lvl9pPr>
              </a:lstStyle>
              <a:p>
                <a:pPr>
                  <a:lnSpc>
                    <a:spcPts val="2000"/>
                  </a:lnSpc>
                </a:pPr>
                <a:r>
                  <a:rPr lang="zh-CN" altLang="en-US" sz="1100" b="1" dirty="0">
                    <a:solidFill>
                      <a:srgbClr val="000000"/>
                    </a:solidFill>
                    <a:latin typeface="+mn-ea"/>
                    <a:ea typeface="+mn-ea"/>
                  </a:rPr>
                  <a:t>提前拨打</a:t>
                </a:r>
                <a:r>
                  <a:rPr lang="en-US" altLang="zh-CN" sz="1100" b="1" dirty="0">
                    <a:solidFill>
                      <a:srgbClr val="000000"/>
                    </a:solidFill>
                    <a:latin typeface="+mn-ea"/>
                    <a:ea typeface="+mn-ea"/>
                  </a:rPr>
                  <a:t>4000060111</a:t>
                </a:r>
                <a:r>
                  <a:rPr lang="zh-CN" altLang="en-US" sz="1100" b="1" dirty="0">
                    <a:solidFill>
                      <a:srgbClr val="000000"/>
                    </a:solidFill>
                    <a:latin typeface="+mn-ea"/>
                    <a:ea typeface="+mn-ea"/>
                  </a:rPr>
                  <a:t>或</a:t>
                </a:r>
                <a:r>
                  <a:rPr lang="en-US" altLang="zh-CN" sz="1100" b="1" dirty="0">
                    <a:solidFill>
                      <a:srgbClr val="000000"/>
                    </a:solidFill>
                    <a:latin typeface="+mn-ea"/>
                    <a:ea typeface="+mn-ea"/>
                  </a:rPr>
                  <a:t>4000007080</a:t>
                </a:r>
                <a:r>
                  <a:rPr lang="zh-CN" altLang="en-US" sz="1100" b="1" dirty="0">
                    <a:solidFill>
                      <a:srgbClr val="000000"/>
                    </a:solidFill>
                    <a:latin typeface="+mn-ea"/>
                    <a:ea typeface="+mn-ea"/>
                  </a:rPr>
                  <a:t>预约服务，服务有效期</a:t>
                </a:r>
                <a:r>
                  <a:rPr lang="en-US" altLang="zh-CN" sz="1100" b="1" dirty="0">
                    <a:solidFill>
                      <a:srgbClr val="000000"/>
                    </a:solidFill>
                    <a:latin typeface="+mn-ea"/>
                    <a:ea typeface="+mn-ea"/>
                  </a:rPr>
                  <a:t>3</a:t>
                </a:r>
                <a:r>
                  <a:rPr lang="zh-CN" altLang="en-US" sz="1100" b="1" dirty="0">
                    <a:solidFill>
                      <a:srgbClr val="000000"/>
                    </a:solidFill>
                    <a:latin typeface="+mn-ea"/>
                    <a:ea typeface="+mn-ea"/>
                  </a:rPr>
                  <a:t>个月：</a:t>
                </a:r>
                <a:endParaRPr lang="en-US" altLang="zh-CN" sz="1100" b="1" dirty="0">
                  <a:solidFill>
                    <a:srgbClr val="000000"/>
                  </a:solidFill>
                  <a:latin typeface="+mn-ea"/>
                  <a:ea typeface="+mn-ea"/>
                </a:endParaRPr>
              </a:p>
              <a:p>
                <a:pPr>
                  <a:lnSpc>
                    <a:spcPts val="2000"/>
                  </a:lnSpc>
                  <a:buFont typeface="Arial" charset="0"/>
                  <a:buChar char="•"/>
                </a:pPr>
                <a:r>
                  <a:rPr lang="zh-CN" altLang="en-US" sz="1100" dirty="0">
                    <a:solidFill>
                      <a:srgbClr val="000000"/>
                    </a:solidFill>
                    <a:latin typeface="+mn-ea"/>
                    <a:ea typeface="+mn-ea"/>
                  </a:rPr>
                  <a:t>北京“爱康国宾”知名体检中心</a:t>
                </a:r>
                <a:endParaRPr lang="en-US" altLang="zh-CN" sz="1100" dirty="0">
                  <a:solidFill>
                    <a:srgbClr val="000000"/>
                  </a:solidFill>
                  <a:latin typeface="+mn-ea"/>
                  <a:ea typeface="+mn-ea"/>
                </a:endParaRPr>
              </a:p>
              <a:p>
                <a:pPr>
                  <a:lnSpc>
                    <a:spcPts val="2000"/>
                  </a:lnSpc>
                  <a:buFont typeface="Arial" charset="0"/>
                  <a:buChar char="•"/>
                </a:pPr>
                <a:r>
                  <a:rPr lang="zh-CN" altLang="en-US" sz="1100" dirty="0">
                    <a:solidFill>
                      <a:srgbClr val="000000"/>
                    </a:solidFill>
                    <a:latin typeface="+mn-ea"/>
                    <a:ea typeface="+mn-ea"/>
                  </a:rPr>
                  <a:t>北京市</a:t>
                </a:r>
                <a:r>
                  <a:rPr lang="en-US" altLang="zh-CN" sz="1100" dirty="0">
                    <a:solidFill>
                      <a:srgbClr val="000000"/>
                    </a:solidFill>
                    <a:latin typeface="+mn-ea"/>
                    <a:ea typeface="+mn-ea"/>
                  </a:rPr>
                  <a:t>7</a:t>
                </a:r>
                <a:r>
                  <a:rPr lang="zh-CN" altLang="en-US" sz="1100" dirty="0">
                    <a:solidFill>
                      <a:srgbClr val="000000"/>
                    </a:solidFill>
                    <a:latin typeface="+mn-ea"/>
                    <a:ea typeface="+mn-ea"/>
                  </a:rPr>
                  <a:t>家体检中心为您提供专业服务</a:t>
                </a:r>
                <a:endParaRPr lang="en-US" altLang="zh-CN" sz="1100" dirty="0">
                  <a:solidFill>
                    <a:srgbClr val="000000"/>
                  </a:solidFill>
                  <a:latin typeface="+mn-ea"/>
                  <a:ea typeface="+mn-ea"/>
                </a:endParaRPr>
              </a:p>
            </p:txBody>
          </p:sp>
        </p:grpSp>
      </p:grpSp>
      <p:sp>
        <p:nvSpPr>
          <p:cNvPr id="31" name="TextBox 22"/>
          <p:cNvSpPr txBox="1">
            <a:spLocks noChangeArrowheads="1"/>
          </p:cNvSpPr>
          <p:nvPr/>
        </p:nvSpPr>
        <p:spPr bwMode="auto">
          <a:xfrm>
            <a:off x="3779912" y="5161756"/>
            <a:ext cx="190658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hangingPunct="1"/>
            <a:r>
              <a:rPr lang="zh-CN" altLang="en-US" sz="1200" b="1" dirty="0" smtClean="0">
                <a:solidFill>
                  <a:srgbClr val="0070C0"/>
                </a:solidFill>
                <a:latin typeface="+mn-ea"/>
                <a:ea typeface="+mn-ea"/>
              </a:rPr>
              <a:t>体检服务</a:t>
            </a:r>
            <a:endParaRPr lang="zh-CN" altLang="en-US" sz="1200" b="1" dirty="0">
              <a:solidFill>
                <a:srgbClr val="0070C0"/>
              </a:solidFill>
              <a:latin typeface="+mn-ea"/>
              <a:ea typeface="+mn-ea"/>
            </a:endParaRPr>
          </a:p>
        </p:txBody>
      </p:sp>
      <p:sp>
        <p:nvSpPr>
          <p:cNvPr id="32" name="等腰三角形 18"/>
          <p:cNvSpPr>
            <a:spLocks noChangeArrowheads="1"/>
          </p:cNvSpPr>
          <p:nvPr/>
        </p:nvSpPr>
        <p:spPr bwMode="auto">
          <a:xfrm>
            <a:off x="4598634" y="4974431"/>
            <a:ext cx="215900" cy="187325"/>
          </a:xfrm>
          <a:prstGeom prst="triangle">
            <a:avLst>
              <a:gd name="adj" fmla="val 50000"/>
            </a:avLst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/>
            <a:endParaRPr lang="zh-CN" altLang="en-US" sz="1600" b="1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0375160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3_演示文稿1">
  <a:themeElements>
    <a:clrScheme name="3_演示文稿1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3_演示文稿1">
      <a:majorFont>
        <a:latin typeface="微软雅黑"/>
        <a:ea typeface="微软雅黑"/>
        <a:cs typeface=""/>
      </a:majorFont>
      <a:minorFont>
        <a:latin typeface="Franklin Gothic Medium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演示文稿1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4_演示文稿1">
  <a:themeElements>
    <a:clrScheme name="14_演示文稿1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4_演示文稿1">
      <a:majorFont>
        <a:latin typeface="微软雅黑"/>
        <a:ea typeface="微软雅黑"/>
        <a:cs typeface=""/>
      </a:majorFont>
      <a:minorFont>
        <a:latin typeface="Franklin Gothic Medium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4_演示文稿1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主题">
  <a:themeElements>
    <a:clrScheme name="Office 主题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 主题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主题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827</TotalTime>
  <Pages>0</Pages>
  <Words>4925</Words>
  <Characters>0</Characters>
  <Application>Microsoft Office PowerPoint</Application>
  <DocSecurity>0</DocSecurity>
  <PresentationFormat>全屏显示(16:10)</PresentationFormat>
  <Lines>0</Lines>
  <Paragraphs>485</Paragraphs>
  <Slides>17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3</vt:i4>
      </vt:variant>
      <vt:variant>
        <vt:lpstr>幻灯片标题</vt:lpstr>
      </vt:variant>
      <vt:variant>
        <vt:i4>17</vt:i4>
      </vt:variant>
    </vt:vector>
  </HeadingPairs>
  <TitlesOfParts>
    <vt:vector size="20" baseType="lpstr">
      <vt:lpstr>3_演示文稿1</vt:lpstr>
      <vt:lpstr>14_演示文稿1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kingsoft</Company>
  <LinksUpToDate>false</LinksUpToDate>
  <CharactersWithSpaces>0</CharactersWithSpaces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LiuBin</dc:creator>
  <cp:lastModifiedBy>localadmin</cp:lastModifiedBy>
  <cp:revision>359</cp:revision>
  <cp:lastPrinted>1899-12-30T00:00:00Z</cp:lastPrinted>
  <dcterms:created xsi:type="dcterms:W3CDTF">2011-03-17T08:18:18Z</dcterms:created>
  <dcterms:modified xsi:type="dcterms:W3CDTF">2016-01-26T02:58:35Z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2052-6.6.0.2855</vt:lpwstr>
  </property>
</Properties>
</file>