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09" r:id="rId2"/>
    <p:sldMasterId id="2147483864" r:id="rId3"/>
  </p:sldMasterIdLst>
  <p:sldIdLst>
    <p:sldId id="348" r:id="rId4"/>
    <p:sldId id="331" r:id="rId5"/>
    <p:sldId id="269" r:id="rId6"/>
    <p:sldId id="333" r:id="rId7"/>
    <p:sldId id="338" r:id="rId8"/>
    <p:sldId id="339" r:id="rId9"/>
    <p:sldId id="340" r:id="rId10"/>
    <p:sldId id="35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9" r:id="rId19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FFCC"/>
    <a:srgbClr val="FFFFCC"/>
    <a:srgbClr val="FF00FF"/>
    <a:srgbClr val="0070C0"/>
    <a:srgbClr val="0000FF"/>
    <a:srgbClr val="99CCFF"/>
    <a:srgbClr val="808080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 varScale="1">
        <p:scale>
          <a:sx n="107" d="100"/>
          <a:sy n="107" d="100"/>
        </p:scale>
        <p:origin x="-84" y="-3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424D-866F-4519-95E0-492CE2994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402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A4BDF-E46F-43B1-B19C-C7278AD25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664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E564-E038-4665-8B63-9EDDDB0F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43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A2ED-6667-4093-80B8-3FD8A876E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732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7A3C-2C5F-40DC-A36F-DCDE06369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82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6E796-7FD1-471A-98D6-FD5378DE7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18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EC44-CD8E-4783-8785-3C58B4051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20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38477-BE6B-4601-A140-13B19317A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64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4690-6309-41A1-A82D-8D3B40B0D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864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9323-4959-420A-B170-5EDE2DFE3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92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AF95-E934-42AE-915B-04BE7CC65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0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CAE02-9EA6-4D1A-A95D-6347B8E2B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805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DC42-88B6-4192-AB71-F99AF1AEF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096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45C4A-F480-44AC-9545-DBEA49C1B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66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40C7-83AC-4E50-B168-D02C367C5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745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42154-F6FF-43EF-B5EA-F1ECC258947A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1700-C4B3-4C1B-B03D-128E85B8CD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5504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F2E3CF-E13B-49A9-BAFF-BF56C4082035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2635-7619-413C-9765-C805557F7E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957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6D266-61D4-4636-BBBC-A68E339C4696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3BDFE-CD05-475F-AA1C-304088116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75222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31C0-3E49-47B4-85B4-613AED7A6E6A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6351E-61FD-4D36-BB53-E3BAE3BAA0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440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3EFEF-DA29-4521-BEFD-007A53E9323E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5A0C-A263-4A85-949E-2A385E24E5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89791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1627F-831A-458C-AF02-A064DCD2D0A7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353BC-D2E2-4D37-B114-E58DDE2228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5281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D51F-A2A3-4BB9-BADA-04360624412D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DD2A-63B9-49F9-9C36-09AE90190D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044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D287-4C58-4232-BEBE-71701E91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68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486F9-0B8B-43C4-8C6F-A2620E024C27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0B0D2-3252-46FB-BF76-CDA4B6CF0B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0837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902C37-E183-4511-90B5-6FD370FDA1FB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4779-ABF1-427A-9869-1B927A2A8C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34145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E7C24-3BC7-453E-8614-7B674292535E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36D3-3D29-427F-87FE-FF6B693C8F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14267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BDB28-C292-41BF-B45D-A877B29E703F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0073-A21D-4DF0-AABD-D9BC1F357E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1602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0981-BF85-475C-B8E4-240811CB7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69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33503-33CB-4E34-8AA2-8DEFE203C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87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A634-E17F-470B-A9D1-7414FD141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65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9549-23CF-4092-A04C-240B5FCC7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61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9082-941F-42AC-97D9-DECDEC8A6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15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44E0-AAA3-4E56-BE36-914096A4C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34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05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772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A872662B-89E8-4C18-A252-8F936DF8B9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772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ED2C5FEF-9A2F-471B-A056-54C07A10E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9B2ADF6-BE5F-48DD-B746-72C9D5431369}" type="datetimeFigureOut">
              <a:rPr lang="zh-CN" altLang="en-US"/>
              <a:pPr/>
              <a:t>2015/11/2</a:t>
            </a:fld>
            <a:endParaRPr lang="zh-CN" altLang="en-US"/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4BE632F6-AF68-48F6-8B23-14A1EE0AA6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直接连接符 21"/>
          <p:cNvCxnSpPr>
            <a:cxnSpLocks noChangeShapeType="1"/>
          </p:cNvCxnSpPr>
          <p:nvPr/>
        </p:nvCxnSpPr>
        <p:spPr bwMode="auto">
          <a:xfrm>
            <a:off x="0" y="4575175"/>
            <a:ext cx="363537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直接连接符 22"/>
          <p:cNvCxnSpPr>
            <a:cxnSpLocks noChangeShapeType="1"/>
          </p:cNvCxnSpPr>
          <p:nvPr/>
        </p:nvCxnSpPr>
        <p:spPr bwMode="auto">
          <a:xfrm>
            <a:off x="5222875" y="4575175"/>
            <a:ext cx="392112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331640" y="1975581"/>
            <a:ext cx="6516688" cy="4794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职团客户促销活动</a:t>
            </a:r>
            <a:endParaRPr lang="en-US" altLang="zh-CN" sz="40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563888" y="4313808"/>
            <a:ext cx="1800200" cy="522734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8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CN" sz="18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2196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PM2.5</a:t>
            </a:r>
            <a:r>
              <a:rPr lang="zh-CN" altLang="en-US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防护</a:t>
            </a:r>
            <a:endParaRPr lang="zh-CN" altLang="en-US" sz="1200" b="1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0368" y="262173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使用说明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11581"/>
              </p:ext>
            </p:extLst>
          </p:nvPr>
        </p:nvGraphicFramePr>
        <p:xfrm>
          <a:off x="395536" y="1273324"/>
          <a:ext cx="4943226" cy="1304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3226"/>
              </a:tblGrid>
              <a:tr h="4199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、高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效过滤汽车室内的可吸入颗粒物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(pm2.5,pm10)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及更大颗粒物，从进入汽车室内空气的源头进行快速高效过滤，彻底解决汽车室内污染问题；保护驾乘人员健康；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  <a:tr h="2364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、有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效降低汽车空调风道内的灰尘及悬浮颗粒物，完全保证驾驶环境健康；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  <a:tr h="5823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防护盾是解决原车空调滤芯不能高效过滤雾霾的装置，安装在汽车空调滤芯表面，起到阻隔雾霾和净化汽车室内空气的的作用， 它不改变原车结构，高效抵御雾霾，保护您的身体健康， 是专车专用型服务；需要每行驶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2-3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个月或</a:t>
                      </a:r>
                      <a:r>
                        <a:rPr lang="en-US" altLang="zh-CN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5000</a:t>
                      </a:r>
                      <a:r>
                        <a:rPr lang="zh-CN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公里更换一次。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592" marR="7592" marT="7592" marB="0" anchor="ctr"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5436096" y="1273324"/>
            <a:ext cx="3614526" cy="1264791"/>
            <a:chOff x="0" y="0"/>
            <a:chExt cx="5495925" cy="1704975"/>
          </a:xfrm>
        </p:grpSpPr>
        <p:pic>
          <p:nvPicPr>
            <p:cNvPr id="24" name="图片 23" descr="C:\Documents and Settings\Administrator\桌面\项目介绍书\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6400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5" y="857250"/>
              <a:ext cx="12192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79317"/>
              </p:ext>
            </p:extLst>
          </p:nvPr>
        </p:nvGraphicFramePr>
        <p:xfrm>
          <a:off x="384448" y="3001516"/>
          <a:ext cx="4954314" cy="154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27"/>
                <a:gridCol w="4764887"/>
              </a:tblGrid>
              <a:tr h="36918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汽车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雾霾年化套餐由平安合作单位北京火石节能环保科技有限公司提供，可在北京行政区域内提供上门安装服务（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次）。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3505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汽车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雾霾年化套餐提供车辆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项安全检测、空调系统清洁、发动机舱清洗、更换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防霾膜等技师上门服务。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4150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电子码为唯一有效结算凭证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，第一次享受服务时请出示短信内容及密码（第二次服务由服务商从安装时间起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天后进行二次预约安装）。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2317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有效期单</a:t>
                      </a:r>
                      <a:r>
                        <a:rPr lang="zh-CN" altLang="en-US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位</a:t>
                      </a:r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9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个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，截止日期以短信提示为准，预期不能使用。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  <a:tr h="17939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</a:t>
                      </a:r>
                      <a:r>
                        <a:rPr lang="zh-CN" alt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需提前预约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，预约时间为每日（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00-17:30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38" marR="6638" marT="66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5471598" y="2621731"/>
            <a:ext cx="208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预约流程、服务电话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42260"/>
              </p:ext>
            </p:extLst>
          </p:nvPr>
        </p:nvGraphicFramePr>
        <p:xfrm>
          <a:off x="5471598" y="2957991"/>
          <a:ext cx="3572760" cy="1437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42"/>
                <a:gridCol w="3316418"/>
              </a:tblGrid>
              <a:tr h="66550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为保证上门预约安装及时性，请您提前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个工作日天拨打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4008407711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预约上门安装时间，因为服务涉及部分用品为专车专用，所以请务必提供详细车型品牌、型号及生产年款等基本信息给到上门服务商。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服务商上门服务前电话确认预约信息后执行预约安装时间，以提高服务准确性，；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8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18801095448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8*24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小时）支持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3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PM2.5</a:t>
            </a:r>
            <a:r>
              <a:rPr lang="zh-CN" altLang="en-US" sz="1200" b="1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防护</a:t>
            </a:r>
            <a:endParaRPr lang="zh-CN" altLang="en-US" sz="1200" b="1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3728" y="2621730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车辆体检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32040" y="2606793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车辆保养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07867"/>
              </p:ext>
            </p:extLst>
          </p:nvPr>
        </p:nvGraphicFramePr>
        <p:xfrm>
          <a:off x="1187624" y="985292"/>
          <a:ext cx="3744416" cy="3951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380"/>
                <a:gridCol w="1088812"/>
                <a:gridCol w="792088"/>
                <a:gridCol w="1224136"/>
              </a:tblGrid>
              <a:tr h="646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+mn-ea"/>
                          <a:ea typeface="+mn-ea"/>
                        </a:rPr>
                        <a:t>45</a:t>
                      </a:r>
                      <a:r>
                        <a:rPr lang="zh-CN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项安全检查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02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发动机皮带涨紧度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制动                 系统             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发动机皮带老化度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发动机油液渗漏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发动机工况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后左刹车盘片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9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发动机异响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       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电瓶外观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23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油液                检测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刹车油湿润沸点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电瓶健康指数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转向油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电平指示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机油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空调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压缩机工况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玻璃水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鼓风机工况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防冻液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过风量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变速箱油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出口温度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防冻液比重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全车             灯光                 检查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示宽灯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轮胎 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近光灯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前右胎胎压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远光灯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转向灯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前左胎胎压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雾灯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刹车灯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后右胎胎压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倒车灯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后左胎性能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                   检测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后左胎胎压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雨刷胶条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4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备胎胎压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雨刷功能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胎充气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喷水嘴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超值小养护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轮螺丝紧固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2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电瓶桩头德式养护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29" marR="3929" marT="392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45458"/>
              </p:ext>
            </p:extLst>
          </p:nvPr>
        </p:nvGraphicFramePr>
        <p:xfrm>
          <a:off x="6156176" y="985291"/>
          <a:ext cx="2459908" cy="3989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977"/>
                <a:gridCol w="764809"/>
                <a:gridCol w="465145"/>
                <a:gridCol w="614977"/>
              </a:tblGrid>
              <a:tr h="43194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空调              系统                清洁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空调系统采风口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发动机舱清洗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发动机舱内，可以看到的外观，包含橡胶件儿的防护、清洁、养护等环节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拆装空调滤芯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清洁原车空调滤芯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更换空调滤芯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  <a:latin typeface="+mn-ea"/>
                          <a:ea typeface="+mn-ea"/>
                        </a:rPr>
                        <a:t>清洗空调滤芯的风道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294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更换                防霾膜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常态下，车辆安装前后空调出风口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过滤效率达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90%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以上，安装后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分钟车内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降至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微克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每立方米以下，以上过滤性能取决于汽车空调系统过滤系统构造因素。（特殊车型空调换气方式不同，对于空调滤芯安装位置在驾驶室外的车辆，车内数值会略高于空调滤芯安装位置在驾驶舱内的车辆）。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21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4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投保及活动详询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760501" y="841276"/>
            <a:ext cx="3345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1—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企业专属链接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6283" y="1633364"/>
            <a:ext cx="3948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2— </a:t>
            </a:r>
            <a:r>
              <a:rPr lang="en-US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4008000000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转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5576" y="2571752"/>
            <a:ext cx="7669254" cy="2734020"/>
            <a:chOff x="-910" y="2417416"/>
            <a:chExt cx="7669254" cy="2734020"/>
          </a:xfrm>
        </p:grpSpPr>
        <p:cxnSp>
          <p:nvCxnSpPr>
            <p:cNvPr id="8" name="直接连接符 2"/>
            <p:cNvCxnSpPr>
              <a:cxnSpLocks noChangeShapeType="1"/>
            </p:cNvCxnSpPr>
            <p:nvPr/>
          </p:nvCxnSpPr>
          <p:spPr bwMode="auto">
            <a:xfrm flipV="1">
              <a:off x="1404938" y="2489151"/>
              <a:ext cx="5903912" cy="2365375"/>
            </a:xfrm>
            <a:prstGeom prst="line">
              <a:avLst/>
            </a:prstGeom>
            <a:noFill/>
            <a:ln w="9525" cmpd="sng">
              <a:solidFill>
                <a:srgbClr val="80808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组合 14"/>
            <p:cNvGrpSpPr/>
            <p:nvPr/>
          </p:nvGrpSpPr>
          <p:grpSpPr>
            <a:xfrm>
              <a:off x="-910" y="2417416"/>
              <a:ext cx="7669254" cy="2734020"/>
              <a:chOff x="-910" y="2417416"/>
              <a:chExt cx="7669254" cy="2734020"/>
            </a:xfrm>
          </p:grpSpPr>
          <p:sp>
            <p:nvSpPr>
              <p:cNvPr id="9" name="矩形 16"/>
              <p:cNvSpPr>
                <a:spLocks noChangeArrowheads="1"/>
              </p:cNvSpPr>
              <p:nvPr/>
            </p:nvSpPr>
            <p:spPr bwMode="auto">
              <a:xfrm>
                <a:off x="683568" y="2417416"/>
                <a:ext cx="6984776" cy="216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                 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点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击“企业专属链接”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在线自主</a:t>
                </a:r>
                <a:r>
                  <a:rPr lang="en-US" altLang="zh-CN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DIY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险种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体验网上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快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速报价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Franklin Gothic Medium" pitchFamily="34" charset="0"/>
                    <a:ea typeface="微软雅黑" pitchFamily="34" charset="-122"/>
                  </a:rPr>
                  <a:t>                 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轻松实现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线上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支付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享受保单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免费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配送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79712" y="3480693"/>
                <a:ext cx="3888432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                                       </a:t>
                </a:r>
                <a:r>
                  <a:rPr lang="en-US" altLang="zh-CN" sz="1400" dirty="0" smtClean="0">
                    <a:latin typeface="Franklin Gothic Medium" pitchFamily="34" charset="0"/>
                    <a:ea typeface="微软雅黑" pitchFamily="34" charset="-122"/>
                  </a:rPr>
                  <a:t> 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储</a:t>
                </a:r>
                <a:r>
                  <a:rPr lang="zh-CN" altLang="en-US" sz="1400" dirty="0">
                    <a:latin typeface="Franklin Gothic Medium" pitchFamily="34" charset="0"/>
                    <a:ea typeface="微软雅黑" pitchFamily="34" charset="-122"/>
                  </a:rPr>
                  <a:t>迎迎、韩彤</a:t>
                </a:r>
                <a:r>
                  <a:rPr lang="zh-CN" altLang="en-US" sz="1400" dirty="0" smtClean="0">
                    <a:latin typeface="Franklin Gothic Medium" pitchFamily="34" charset="0"/>
                    <a:ea typeface="微软雅黑" pitchFamily="34" charset="-122"/>
                  </a:rPr>
                  <a:t>彤     </a:t>
                </a:r>
                <a:endParaRPr lang="en-US" altLang="zh-CN" sz="1400" dirty="0" smtClean="0">
                  <a:latin typeface="Franklin Gothic Medium" pitchFamily="34" charset="0"/>
                  <a:ea typeface="微软雅黑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</a:t>
                </a:r>
                <a:r>
                  <a:rPr lang="en-US" altLang="zh-CN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                </a:t>
                </a:r>
                <a:r>
                  <a:rPr lang="en-US" altLang="zh-CN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4008000000</a:t>
                </a:r>
                <a:r>
                  <a:rPr lang="zh-CN" altLang="en-US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转</a:t>
                </a:r>
                <a:r>
                  <a:rPr lang="en-US" altLang="zh-CN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5</a:t>
                </a:r>
                <a:endParaRPr lang="zh-CN" altLang="en-US" dirty="0">
                  <a:solidFill>
                    <a:srgbClr val="0070C0"/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-910" y="4557616"/>
                <a:ext cx="1388083" cy="593820"/>
                <a:chOff x="16856" y="3559824"/>
                <a:chExt cx="1388083" cy="593820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69756" y="3559824"/>
                  <a:ext cx="126188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00B050"/>
                      </a:solidFill>
                      <a:latin typeface="+mn-ea"/>
                      <a:ea typeface="+mn-ea"/>
                    </a:rPr>
                    <a:t>登陆专属链接</a:t>
                  </a:r>
                  <a:endParaRPr lang="zh-CN" altLang="en-US" sz="1400" b="1" dirty="0">
                    <a:solidFill>
                      <a:srgbClr val="00B05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16856" y="3845867"/>
                  <a:ext cx="131478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00B0F0"/>
                      </a:solidFill>
                      <a:latin typeface="+mn-ea"/>
                      <a:ea typeface="+mn-ea"/>
                    </a:rPr>
                    <a:t> 致电企业专线</a:t>
                  </a:r>
                  <a:endParaRPr lang="zh-CN" altLang="en-US" sz="1400" b="1" dirty="0">
                    <a:solidFill>
                      <a:srgbClr val="00B0F0"/>
                    </a:solidFill>
                    <a:latin typeface="+mn-ea"/>
                    <a:ea typeface="+mn-ea"/>
                  </a:endParaRPr>
                </a:p>
              </p:txBody>
            </p:sp>
            <p:cxnSp>
              <p:nvCxnSpPr>
                <p:cNvPr id="13" name="直接连接符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96" y="3854450"/>
                  <a:ext cx="1369443" cy="0"/>
                </a:xfrm>
                <a:prstGeom prst="line">
                  <a:avLst/>
                </a:prstGeom>
                <a:noFill/>
                <a:ln w="6350" cmpd="sng">
                  <a:solidFill>
                    <a:srgbClr val="80808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7" name="组合 16"/>
          <p:cNvGrpSpPr/>
          <p:nvPr/>
        </p:nvGrpSpPr>
        <p:grpSpPr>
          <a:xfrm>
            <a:off x="95312" y="49188"/>
            <a:ext cx="2087835" cy="1967809"/>
            <a:chOff x="1116013" y="1128713"/>
            <a:chExt cx="2591891" cy="3369206"/>
          </a:xfrm>
        </p:grpSpPr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+mn-ea"/>
                  <a:ea typeface="+mn-ea"/>
                </a:rPr>
                <a:t>投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保服务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19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1116013" y="3865563"/>
              <a:ext cx="1220787" cy="6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5400" dirty="0">
                  <a:solidFill>
                    <a:srgbClr val="969696"/>
                  </a:solidFill>
                  <a:latin typeface="+mn-ea"/>
                  <a:ea typeface="+mn-ea"/>
                </a:rPr>
                <a:t>2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785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34786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平安服务保障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22225" y="4360863"/>
            <a:ext cx="9177338" cy="1587499"/>
            <a:chOff x="0" y="0"/>
            <a:chExt cx="9181274" cy="158827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3" name="等腰三角形 24"/>
          <p:cNvSpPr>
            <a:spLocks noChangeArrowheads="1"/>
          </p:cNvSpPr>
          <p:nvPr/>
        </p:nvSpPr>
        <p:spPr bwMode="auto">
          <a:xfrm>
            <a:off x="457212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271266" y="1253208"/>
            <a:ext cx="6693222" cy="3662368"/>
            <a:chOff x="251" y="983"/>
            <a:chExt cx="5654" cy="3165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 rot="-3626814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 rot="-7230978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 rot="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542" y="983"/>
              <a:ext cx="2218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小时免费救援服务：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接电</a:t>
              </a:r>
              <a:r>
                <a:rPr lang="zh-CN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、加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水、换胎、现场抢修、拖车牵引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公里内）、吊装救</a:t>
              </a:r>
              <a:r>
                <a:rPr lang="zh-CN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援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13" y="996"/>
              <a:ext cx="130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小时电话报案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受理、咨询服务；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4059" y="2205"/>
              <a:ext cx="184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小时理赔服务：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万元以下，资料齐全当天赔付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563" y="3430"/>
              <a:ext cx="1456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“快易免”服务：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快：一天赔付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易：上门代收理赔资料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免：免费道路救援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251" y="2210"/>
              <a:ext cx="1359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直赔服务：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北京市百余家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4S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店及修理厂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12" y="3456"/>
              <a:ext cx="162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全国网上通赔服务：</a:t>
              </a:r>
            </a:p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“异地出险，就地赔付”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gray">
            <a:xfrm>
              <a:off x="2232" y="182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gray">
            <a:xfrm>
              <a:off x="2331" y="190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44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gray">
            <a:xfrm>
              <a:off x="2500" y="2090"/>
              <a:ext cx="546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基</a:t>
              </a:r>
              <a:r>
                <a:rPr lang="zh-CN" altLang="en-US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础</a:t>
              </a:r>
              <a:endParaRPr lang="en-US" altLang="zh-CN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服</a:t>
              </a:r>
              <a:r>
                <a:rPr lang="zh-CN" altLang="en-US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务</a:t>
              </a:r>
              <a:endParaRPr lang="en-US" altLang="zh-CN" sz="1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5312" y="49188"/>
            <a:ext cx="2087835" cy="1967809"/>
            <a:chOff x="1116013" y="1128713"/>
            <a:chExt cx="2591891" cy="3369206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职团服务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50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>
              <a:off x="1116013" y="3865563"/>
              <a:ext cx="1220787" cy="6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53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5400" dirty="0">
                  <a:solidFill>
                    <a:srgbClr val="969696"/>
                  </a:solidFill>
                  <a:latin typeface="+mn-ea"/>
                  <a:ea typeface="+mn-ea"/>
                </a:rPr>
                <a:t>3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673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员工专享服务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22225" y="4360863"/>
            <a:ext cx="9177338" cy="1587499"/>
            <a:chOff x="0" y="0"/>
            <a:chExt cx="9181274" cy="158827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3896023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3" name="等腰三角形 24"/>
          <p:cNvSpPr>
            <a:spLocks noChangeArrowheads="1"/>
          </p:cNvSpPr>
          <p:nvPr/>
        </p:nvSpPr>
        <p:spPr bwMode="auto">
          <a:xfrm>
            <a:off x="4860156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00361" y="1873374"/>
            <a:ext cx="345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、日常健康咨询服务</a:t>
            </a:r>
          </a:p>
        </p:txBody>
      </p:sp>
      <p:sp>
        <p:nvSpPr>
          <p:cNvPr id="49" name="矩形 5"/>
          <p:cNvSpPr>
            <a:spLocks noChangeArrowheads="1"/>
          </p:cNvSpPr>
          <p:nvPr/>
        </p:nvSpPr>
        <p:spPr bwMode="auto">
          <a:xfrm>
            <a:off x="1547936" y="2665462"/>
            <a:ext cx="3240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、预约挂号服务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95536" y="1027386"/>
            <a:ext cx="367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、上门理赔接送车服务</a:t>
            </a:r>
          </a:p>
        </p:txBody>
      </p:sp>
      <p:sp>
        <p:nvSpPr>
          <p:cNvPr id="51" name="矩形 5"/>
          <p:cNvSpPr>
            <a:spLocks noChangeArrowheads="1"/>
          </p:cNvSpPr>
          <p:nvPr/>
        </p:nvSpPr>
        <p:spPr bwMode="auto">
          <a:xfrm>
            <a:off x="1908423" y="3373735"/>
            <a:ext cx="3600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、紧急医疗救援及垫付</a:t>
            </a:r>
          </a:p>
        </p:txBody>
      </p:sp>
      <p:sp>
        <p:nvSpPr>
          <p:cNvPr id="52" name="矩形 5"/>
          <p:cNvSpPr>
            <a:spLocks noChangeArrowheads="1"/>
          </p:cNvSpPr>
          <p:nvPr/>
        </p:nvSpPr>
        <p:spPr bwMode="auto">
          <a:xfrm>
            <a:off x="2484686" y="4123730"/>
            <a:ext cx="324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kern="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、年审到期短信提示</a:t>
            </a:r>
          </a:p>
        </p:txBody>
      </p:sp>
      <p:sp>
        <p:nvSpPr>
          <p:cNvPr id="53" name="矩形 30"/>
          <p:cNvSpPr>
            <a:spLocks noChangeArrowheads="1"/>
          </p:cNvSpPr>
          <p:nvPr/>
        </p:nvSpPr>
        <p:spPr bwMode="auto">
          <a:xfrm>
            <a:off x="3131841" y="1345332"/>
            <a:ext cx="3384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只需一个电</a:t>
            </a:r>
            <a:r>
              <a:rPr lang="zh-CN" altLang="en-US" sz="1100" i="0" dirty="0" smtClean="0">
                <a:latin typeface="微软雅黑" pitchFamily="34" charset="-122"/>
                <a:ea typeface="微软雅黑" pitchFamily="34" charset="-122"/>
              </a:rPr>
              <a:t>话，即</a:t>
            </a:r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可足不出户享受专业团队提供的高品质定损、维修，理赔全程服务</a:t>
            </a:r>
            <a:r>
              <a:rPr lang="zh-CN" altLang="en-US" sz="1100" i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 i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31"/>
          <p:cNvSpPr>
            <a:spLocks noChangeArrowheads="1"/>
          </p:cNvSpPr>
          <p:nvPr/>
        </p:nvSpPr>
        <p:spPr bwMode="auto">
          <a:xfrm>
            <a:off x="3419873" y="2119312"/>
            <a:ext cx="41044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随时随地都可以为自己、为家人或为朋友进行“健康医疗保健”方面的电话咨询，足不出户，为您解决日常健康方面的疑问。</a:t>
            </a:r>
          </a:p>
        </p:txBody>
      </p:sp>
      <p:sp>
        <p:nvSpPr>
          <p:cNvPr id="55" name="矩形 32"/>
          <p:cNvSpPr>
            <a:spLocks noChangeArrowheads="1"/>
          </p:cNvSpPr>
          <p:nvPr/>
        </p:nvSpPr>
        <p:spPr bwMode="auto">
          <a:xfrm>
            <a:off x="3635896" y="2939727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为您提供北京市内约</a:t>
            </a:r>
            <a:r>
              <a:rPr lang="en-US" altLang="zh-CN" sz="1100" i="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家医院的预约挂号服务。</a:t>
            </a:r>
          </a:p>
        </p:txBody>
      </p:sp>
      <p:sp>
        <p:nvSpPr>
          <p:cNvPr id="56" name="矩形 33"/>
          <p:cNvSpPr>
            <a:spLocks noChangeArrowheads="1"/>
          </p:cNvSpPr>
          <p:nvPr/>
        </p:nvSpPr>
        <p:spPr bwMode="auto">
          <a:xfrm>
            <a:off x="4716016" y="3619673"/>
            <a:ext cx="36724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出现人伤事故时可得到及时正确的救护指导，实现医疗费用的担保或垫付，避免因资金问题导致无法及时就医。</a:t>
            </a:r>
          </a:p>
        </p:txBody>
      </p:sp>
      <p:sp>
        <p:nvSpPr>
          <p:cNvPr id="57" name="矩形 34"/>
          <p:cNvSpPr>
            <a:spLocks noChangeArrowheads="1"/>
          </p:cNvSpPr>
          <p:nvPr/>
        </p:nvSpPr>
        <p:spPr bwMode="auto">
          <a:xfrm>
            <a:off x="5004048" y="4369668"/>
            <a:ext cx="35283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可以及时掌握自己的爱车年审到期时间，减少因车辆行驶证失效而导致的理赔纠纷，给您提供贴心服务。</a:t>
            </a:r>
          </a:p>
        </p:txBody>
      </p:sp>
      <p:sp>
        <p:nvSpPr>
          <p:cNvPr id="3" name="矩形 2"/>
          <p:cNvSpPr/>
          <p:nvPr/>
        </p:nvSpPr>
        <p:spPr>
          <a:xfrm>
            <a:off x="6245671" y="5171801"/>
            <a:ext cx="2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预约挂号及健康咨询热线：</a:t>
            </a:r>
          </a:p>
          <a:p>
            <a:r>
              <a:rPr lang="en-US" altLang="zh-CN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400-818-5050</a:t>
            </a:r>
            <a:endParaRPr lang="en-US" altLang="zh-CN" sz="1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37159" y="5161756"/>
            <a:ext cx="2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上门理赔接送车服务：</a:t>
            </a:r>
          </a:p>
          <a:p>
            <a:r>
              <a:rPr lang="en-US" altLang="zh-CN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95511</a:t>
            </a:r>
            <a:endParaRPr lang="en-US" altLang="zh-CN" sz="1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73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8912"/>
            <a:ext cx="3960440" cy="173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12291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92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2293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20"/>
          <p:cNvSpPr txBox="1">
            <a:spLocks noChangeArrowheads="1"/>
          </p:cNvSpPr>
          <p:nvPr/>
        </p:nvSpPr>
        <p:spPr bwMode="auto">
          <a:xfrm>
            <a:off x="34925" y="472970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FFFFFF"/>
                </a:solidFill>
                <a:latin typeface="Franklin Gothic Medium" pitchFamily="34" charset="0"/>
                <a:ea typeface="微软雅黑" pitchFamily="34" charset="-122"/>
              </a:rPr>
              <a:t>小贴士</a:t>
            </a:r>
            <a:endParaRPr lang="zh-CN" altLang="en-US" dirty="0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pic>
        <p:nvPicPr>
          <p:cNvPr id="12297" name="组合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3932238"/>
            <a:ext cx="7985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40"/>
          <p:cNvSpPr txBox="1">
            <a:spLocks noChangeArrowheads="1"/>
          </p:cNvSpPr>
          <p:nvPr/>
        </p:nvSpPr>
        <p:spPr bwMode="auto">
          <a:xfrm>
            <a:off x="1259632" y="5189538"/>
            <a:ext cx="2641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人身伤亡赔偿标准逐年提高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2300" name="等腰三角形 24"/>
          <p:cNvSpPr>
            <a:spLocks noChangeArrowheads="1"/>
          </p:cNvSpPr>
          <p:nvPr/>
        </p:nvSpPr>
        <p:spPr bwMode="auto">
          <a:xfrm>
            <a:off x="2411884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车险贴士</a:t>
              </a:r>
              <a:r>
                <a:rPr lang="en-US" altLang="zh-CN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—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商业三者险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26884" y="913284"/>
            <a:ext cx="417646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81000" algn="just">
              <a:lnSpc>
                <a:spcPct val="150000"/>
              </a:lnSpc>
              <a:defRPr/>
            </a:pPr>
            <a:r>
              <a:rPr lang="zh-CN" altLang="zh-CN" sz="12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★主要功能</a:t>
            </a: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赔偿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第三方的人、车、物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损失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★</a:t>
            </a:r>
            <a:r>
              <a:rPr lang="zh-CN" altLang="en-US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保障</a:t>
            </a: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金</a:t>
            </a:r>
            <a:r>
              <a:rPr lang="zh-CN" altLang="zh-CN" sz="12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额：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赔偿限额从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～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5000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万元不等</a:t>
            </a: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资讯分享</a:t>
            </a:r>
            <a:r>
              <a:rPr lang="zh-CN" altLang="zh-CN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人伤赔付逐年攀升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，包含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死亡赔偿金、被扶养人生活费、丧葬费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等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。北京交通事故撞人导致身故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至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少需赔偿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约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80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元；且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豪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车比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日益增多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发生碰撞后的赔偿风险随之提高。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平安建议</a:t>
            </a:r>
            <a:r>
              <a:rPr lang="zh-CN" altLang="zh-CN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建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议投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商业第三者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100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额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矩形 9"/>
          <p:cNvSpPr>
            <a:spLocks noChangeArrowheads="1"/>
          </p:cNvSpPr>
          <p:nvPr/>
        </p:nvSpPr>
        <p:spPr bwMode="auto">
          <a:xfrm>
            <a:off x="434896" y="4392315"/>
            <a:ext cx="8136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39D">
                    <a:lumMod val="10000"/>
                  </a:srgbClr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Times New Roman" pitchFamily="18" charset="0"/>
              </a:rPr>
              <a:t>   据此，商业三者险保额从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20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万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增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加到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50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万元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只需多交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不到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380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每天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多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交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1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元钱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保障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翻番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！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72000" y="926058"/>
            <a:ext cx="4275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举</a:t>
            </a:r>
            <a:r>
              <a:rPr lang="zh-CN" altLang="en-US" sz="1200" i="1" u="sng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王先生为自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己的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爱车投保商业三者险，保额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万元时对应的保费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1063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元（含不计免赔），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保额增加到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万元时对应的保费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1440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（含不计免赔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）。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8885"/>
              </p:ext>
            </p:extLst>
          </p:nvPr>
        </p:nvGraphicFramePr>
        <p:xfrm>
          <a:off x="4788024" y="2648910"/>
          <a:ext cx="3798188" cy="17123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5288"/>
                <a:gridCol w="383932"/>
                <a:gridCol w="383932"/>
                <a:gridCol w="380505"/>
                <a:gridCol w="449064"/>
                <a:gridCol w="514195"/>
                <a:gridCol w="445636"/>
                <a:gridCol w="445636"/>
              </a:tblGrid>
              <a:tr h="203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三者限额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zh-CN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3757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基准保费（元）</a:t>
                      </a:r>
                      <a:b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【</a:t>
                      </a: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含不计免赔</a:t>
                      </a: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】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593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858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978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1063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1199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1440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1875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384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469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606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846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1281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897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812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240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675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435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39" name="等腰三角形 24"/>
          <p:cNvSpPr>
            <a:spLocks noChangeArrowheads="1"/>
          </p:cNvSpPr>
          <p:nvPr/>
        </p:nvSpPr>
        <p:spPr bwMode="auto">
          <a:xfrm>
            <a:off x="673236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5508104" y="5161756"/>
            <a:ext cx="2641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高保额商业三者险保障更充足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821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直接连接符 21"/>
          <p:cNvCxnSpPr>
            <a:cxnSpLocks noChangeShapeType="1"/>
          </p:cNvCxnSpPr>
          <p:nvPr/>
        </p:nvCxnSpPr>
        <p:spPr bwMode="auto">
          <a:xfrm>
            <a:off x="0" y="2785492"/>
            <a:ext cx="3131840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直接连接符 22"/>
          <p:cNvCxnSpPr>
            <a:cxnSpLocks noChangeShapeType="1"/>
          </p:cNvCxnSpPr>
          <p:nvPr/>
        </p:nvCxnSpPr>
        <p:spPr bwMode="auto">
          <a:xfrm>
            <a:off x="5868144" y="2785492"/>
            <a:ext cx="3275856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95672" y="2425452"/>
            <a:ext cx="6516688" cy="4794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FFFFFF">
                    <a:lumMod val="85000"/>
                  </a:srgbClr>
                </a:solidFill>
                <a:latin typeface="微软雅黑" pitchFamily="34" charset="-122"/>
                <a:ea typeface="微软雅黑" pitchFamily="34" charset="-122"/>
              </a:rPr>
              <a:t>THANKS!</a:t>
            </a:r>
            <a:endParaRPr lang="en-US" altLang="zh-CN" sz="4000" dirty="0">
              <a:solidFill>
                <a:srgbClr val="FFFFFF">
                  <a:lumMod val="8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106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4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3932238"/>
            <a:ext cx="7985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40"/>
          <p:cNvSpPr txBox="1">
            <a:spLocks noChangeArrowheads="1"/>
          </p:cNvSpPr>
          <p:nvPr/>
        </p:nvSpPr>
        <p:spPr bwMode="auto">
          <a:xfrm>
            <a:off x="4637261" y="5168900"/>
            <a:ext cx="1158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活动先到先得</a:t>
            </a:r>
            <a:endParaRPr lang="zh-CN" altLang="en-US" sz="1200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6" name="TextBox 41"/>
          <p:cNvSpPr txBox="1">
            <a:spLocks noChangeArrowheads="1"/>
          </p:cNvSpPr>
          <p:nvPr/>
        </p:nvSpPr>
        <p:spPr bwMode="auto">
          <a:xfrm>
            <a:off x="6299795" y="5168900"/>
            <a:ext cx="1152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礼</a:t>
            </a: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品送完即止</a:t>
            </a:r>
            <a:endParaRPr lang="zh-CN" altLang="en-US" sz="1200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1259632" y="5168900"/>
            <a:ext cx="3214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以上活动可叠加赠送“来电送礼品”一</a:t>
            </a:r>
            <a:r>
              <a:rPr lang="zh-CN" altLang="en-US" sz="1200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份</a:t>
            </a:r>
            <a:endParaRPr lang="en-US" altLang="zh-CN" sz="1200" dirty="0" smtClean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732240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31640" y="194446"/>
            <a:ext cx="4752528" cy="835281"/>
            <a:chOff x="3347864" y="236985"/>
            <a:chExt cx="3744912" cy="403549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本期促销活动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37475" y="357416"/>
            <a:ext cx="2087835" cy="1217626"/>
            <a:chOff x="1116013" y="1903028"/>
            <a:chExt cx="2591891" cy="2084772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促销活动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28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8"/>
            <p:cNvSpPr txBox="1">
              <a:spLocks noChangeArrowheads="1"/>
            </p:cNvSpPr>
            <p:nvPr/>
          </p:nvSpPr>
          <p:spPr bwMode="auto">
            <a:xfrm>
              <a:off x="2336800" y="1903028"/>
              <a:ext cx="1220787" cy="63235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</p:grp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28689"/>
              </p:ext>
            </p:extLst>
          </p:nvPr>
        </p:nvGraphicFramePr>
        <p:xfrm>
          <a:off x="971600" y="913284"/>
          <a:ext cx="5501176" cy="389623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84076"/>
                <a:gridCol w="928668"/>
                <a:gridCol w="1080120"/>
                <a:gridCol w="1944216"/>
                <a:gridCol w="864096"/>
              </a:tblGrid>
              <a:tr h="3932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职团客户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出险要求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商业保费要求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礼品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叠加礼品</a:t>
                      </a:r>
                      <a:b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（三者</a:t>
                      </a:r>
                      <a:r>
                        <a:rPr lang="en-US" altLang="zh-CN" sz="1100" b="1" u="none" strike="noStrike" dirty="0" smtClean="0"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万）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99154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续保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无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单交强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抱枕被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——</a:t>
                      </a:r>
                      <a:endParaRPr lang="zh-CN" altLang="en-US" sz="1100" b="1" i="1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99154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800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七选一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大工具箱</a:t>
                      </a:r>
                      <a:endParaRPr lang="zh-CN" altLang="en-US" sz="1100" b="1" i="1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2300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七选二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4500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七选三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3500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七选二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6500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七选三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926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转保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出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险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en-US" altLang="zh-CN" sz="11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次且无赔系数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&lt;1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1500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七选一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95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2600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七选二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8000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健康礼包 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七选三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-1666061" y="4423673"/>
            <a:ext cx="35017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惊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喜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不</a:t>
            </a:r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  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断</a:t>
            </a:r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endParaRPr lang="zh-CN" altLang="en-US" sz="1400" b="1" dirty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4" name="等腰三角形 18"/>
          <p:cNvSpPr>
            <a:spLocks noChangeArrowheads="1"/>
          </p:cNvSpPr>
          <p:nvPr/>
        </p:nvSpPr>
        <p:spPr bwMode="auto">
          <a:xfrm>
            <a:off x="5085928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699916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024874" y="106397"/>
            <a:ext cx="6035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969696"/>
                </a:solidFill>
                <a:latin typeface="+mn-ea"/>
                <a:ea typeface="+mn-ea"/>
              </a:rPr>
              <a:t>1</a:t>
            </a:r>
            <a:endParaRPr lang="zh-CN" altLang="en-US" sz="5400" dirty="0">
              <a:solidFill>
                <a:srgbClr val="969696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851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活动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说明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31640" y="1129308"/>
            <a:ext cx="6408712" cy="3356908"/>
            <a:chOff x="1691680" y="1444808"/>
            <a:chExt cx="6408712" cy="3356908"/>
          </a:xfrm>
        </p:grpSpPr>
        <p:grpSp>
          <p:nvGrpSpPr>
            <p:cNvPr id="7" name="组合 6"/>
            <p:cNvGrpSpPr/>
            <p:nvPr/>
          </p:nvGrpSpPr>
          <p:grpSpPr>
            <a:xfrm>
              <a:off x="1691680" y="1444808"/>
              <a:ext cx="6282755" cy="3356908"/>
              <a:chOff x="1691680" y="1444808"/>
              <a:chExt cx="6282755" cy="3356908"/>
            </a:xfrm>
          </p:grpSpPr>
          <p:sp>
            <p:nvSpPr>
              <p:cNvPr id="26" name="圆角矩形 60"/>
              <p:cNvSpPr>
                <a:spLocks noChangeArrowheads="1"/>
              </p:cNvSpPr>
              <p:nvPr/>
            </p:nvSpPr>
            <p:spPr bwMode="auto">
              <a:xfrm>
                <a:off x="1691680" y="1444808"/>
                <a:ext cx="6282755" cy="3356908"/>
              </a:xfrm>
              <a:prstGeom prst="roundRect">
                <a:avLst>
                  <a:gd name="adj" fmla="val 4194"/>
                </a:avLst>
              </a:prstGeom>
              <a:noFill/>
              <a:ln w="6350" cmpd="sng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TextBox 64"/>
              <p:cNvSpPr txBox="1">
                <a:spLocks noChangeArrowheads="1"/>
              </p:cNvSpPr>
              <p:nvPr/>
            </p:nvSpPr>
            <p:spPr bwMode="auto">
              <a:xfrm>
                <a:off x="1799422" y="1822152"/>
                <a:ext cx="6094442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zh-CN" altLang="en-US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客</a:t>
                </a:r>
                <a:r>
                  <a:rPr lang="zh-CN" altLang="en-US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户</a:t>
                </a:r>
                <a:r>
                  <a:rPr lang="zh-CN" altLang="en-US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属</a:t>
                </a:r>
                <a:r>
                  <a:rPr lang="zh-CN" altLang="en-US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性说明</a:t>
                </a:r>
                <a:endParaRPr lang="zh-CN" altLang="en-US" sz="1400" dirty="0">
                  <a:solidFill>
                    <a:srgbClr val="0070C0"/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  <p:sp>
            <p:nvSpPr>
              <p:cNvPr id="28" name="TextBox 66"/>
              <p:cNvSpPr txBox="1">
                <a:spLocks noChangeArrowheads="1"/>
              </p:cNvSpPr>
              <p:nvPr/>
            </p:nvSpPr>
            <p:spPr bwMode="auto">
              <a:xfrm>
                <a:off x="1799422" y="3020715"/>
                <a:ext cx="6094442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zh-CN" alt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Franklin Gothic Medium" pitchFamily="34" charset="0"/>
                    <a:ea typeface="微软雅黑" pitchFamily="34" charset="-122"/>
                  </a:rPr>
                  <a:t>礼品内容说明</a:t>
                </a:r>
                <a:endPara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796442" y="2281436"/>
              <a:ext cx="6303950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续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保客户指：上年新渠道电销或网销承保的客户</a:t>
              </a: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转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保客户指：上年非电销或网销承保的客户，而是他公司承保或其他渠道承保的客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户。</a:t>
              </a:r>
              <a:endParaRPr lang="zh-CN" altLang="en-US" sz="1200" dirty="0">
                <a:latin typeface="+mn-ea"/>
                <a:ea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00830" y="3361556"/>
              <a:ext cx="609303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健康礼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包：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【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（体检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洁牙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PM2.5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）三选一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】</a:t>
              </a: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七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选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礼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品：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【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（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ETC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实物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or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</a:rPr>
                <a:t>ETC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银行）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 or  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行</a:t>
              </a:r>
              <a:r>
                <a:rPr lang="zh-CN" altLang="en-US" sz="1200" b="1" dirty="0">
                  <a:solidFill>
                    <a:srgbClr val="000000"/>
                  </a:solidFill>
                  <a:latin typeface="+mn-ea"/>
                  <a:ea typeface="+mn-ea"/>
                </a:rPr>
                <a:t>车记录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仪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保养卡（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A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）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验车卡（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C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）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酒驾卡（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J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）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划痕卡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】</a:t>
              </a:r>
            </a:p>
          </p:txBody>
        </p:sp>
      </p:grp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37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9" name="等腰三角形 24"/>
          <p:cNvSpPr>
            <a:spLocks noChangeArrowheads="1"/>
          </p:cNvSpPr>
          <p:nvPr/>
        </p:nvSpPr>
        <p:spPr bwMode="auto">
          <a:xfrm>
            <a:off x="4572000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说明: cid:image001.jpg@01D08194.97DFB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85" y="1783175"/>
            <a:ext cx="2654811" cy="18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" y="1783175"/>
            <a:ext cx="2501610" cy="18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品展示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19672" y="5168900"/>
            <a:ext cx="2050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行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车记录仪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55503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等腰三角形 18"/>
          <p:cNvSpPr>
            <a:spLocks noChangeArrowheads="1"/>
          </p:cNvSpPr>
          <p:nvPr/>
        </p:nvSpPr>
        <p:spPr bwMode="auto">
          <a:xfrm>
            <a:off x="6893506" y="4973638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6049789" y="5160456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大工具箱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pic>
        <p:nvPicPr>
          <p:cNvPr id="15" name="图片 14" descr="qiang_2570575_1344408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45705"/>
            <a:ext cx="3548686" cy="20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等腰三角形 18"/>
          <p:cNvSpPr>
            <a:spLocks noChangeArrowheads="1"/>
          </p:cNvSpPr>
          <p:nvPr/>
        </p:nvSpPr>
        <p:spPr bwMode="auto">
          <a:xfrm>
            <a:off x="4661258" y="4968215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817541" y="515503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ETC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44166"/>
              </p:ext>
            </p:extLst>
          </p:nvPr>
        </p:nvGraphicFramePr>
        <p:xfrm>
          <a:off x="1971241" y="3277716"/>
          <a:ext cx="4905015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5015"/>
              </a:tblGrid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</a:rPr>
                        <a:t>、实物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安装：拿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设备、行驶证、身份证，开车到指定的网点安装</a:t>
                      </a:r>
                      <a:endParaRPr lang="zh-CN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</a:rPr>
                        <a:t>、银行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安装：拿安装券、本人平安银行信用卡、行驶证、身份证，开车到指定的网点安装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u="none" strike="noStrike" dirty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>
                          <a:effectLst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</a:rPr>
                        <a:t>）附件条件：</a:t>
                      </a:r>
                      <a:r>
                        <a:rPr lang="en-US" altLang="zh-CN" sz="900" u="none" strike="noStrike" dirty="0">
                          <a:effectLst/>
                        </a:rPr>
                        <a:t>ETC</a:t>
                      </a:r>
                      <a:r>
                        <a:rPr lang="zh-CN" altLang="en-US" sz="900" u="none" strike="noStrike" dirty="0">
                          <a:effectLst/>
                        </a:rPr>
                        <a:t>绑定平安银行信用卡，可以是新办卡客户，也可以是持卡客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户。</a:t>
                      </a:r>
                      <a:endParaRPr lang="zh-CN" alt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2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）</a:t>
                      </a:r>
                      <a:r>
                        <a:rPr lang="zh-CN" altLang="en-US" sz="900" u="none" strike="noStrike" dirty="0">
                          <a:effectLst/>
                        </a:rPr>
                        <a:t>优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惠活动：</a:t>
                      </a:r>
                      <a:r>
                        <a:rPr lang="zh-CN" altLang="en-US" sz="900" u="none" strike="noStrike" dirty="0">
                          <a:effectLst/>
                        </a:rPr>
                        <a:t>成功绑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定平安银行信</a:t>
                      </a:r>
                      <a:r>
                        <a:rPr lang="zh-CN" altLang="en-US" sz="900" u="none" strike="noStrike" dirty="0">
                          <a:effectLst/>
                        </a:rPr>
                        <a:t>用卡客户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，可</a:t>
                      </a:r>
                      <a:r>
                        <a:rPr lang="zh-CN" altLang="en-US" sz="900" u="none" strike="noStrike" dirty="0">
                          <a:effectLst/>
                        </a:rPr>
                        <a:t>获赠</a:t>
                      </a:r>
                      <a:r>
                        <a:rPr lang="en-US" altLang="zh-CN" sz="900" u="none" strike="noStrike" dirty="0">
                          <a:effectLst/>
                        </a:rPr>
                        <a:t>100</a:t>
                      </a:r>
                      <a:r>
                        <a:rPr lang="zh-CN" altLang="en-US" sz="900" u="none" strike="noStrike" dirty="0">
                          <a:effectLst/>
                        </a:rPr>
                        <a:t>元过路费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，由银行赠送。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9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900" u="none" strike="noStrike" dirty="0" smtClean="0">
                          <a:effectLst/>
                        </a:rPr>
                        <a:t>3</a:t>
                      </a:r>
                      <a:r>
                        <a:rPr lang="zh-CN" altLang="en-US" sz="900" u="none" strike="noStrike" dirty="0" smtClean="0">
                          <a:effectLst/>
                        </a:rPr>
                        <a:t>）</a:t>
                      </a:r>
                      <a:r>
                        <a:rPr lang="zh-CN" altLang="en-US" sz="900" u="none" strike="noStrike" dirty="0">
                          <a:effectLst/>
                        </a:rPr>
                        <a:t>安装时间：</a:t>
                      </a:r>
                      <a:r>
                        <a:rPr lang="en-US" altLang="zh-CN" sz="900" u="none" strike="noStrike" dirty="0">
                          <a:effectLst/>
                        </a:rPr>
                        <a:t>15</a:t>
                      </a:r>
                      <a:r>
                        <a:rPr lang="zh-CN" altLang="en-US" sz="900" u="none" strike="noStrike" dirty="0">
                          <a:effectLst/>
                        </a:rPr>
                        <a:t>年</a:t>
                      </a:r>
                      <a:r>
                        <a:rPr lang="en-US" altLang="zh-CN" sz="900" u="none" strike="noStrike" dirty="0">
                          <a:effectLst/>
                        </a:rPr>
                        <a:t>12</a:t>
                      </a:r>
                      <a:r>
                        <a:rPr lang="zh-CN" altLang="en-US" sz="900" u="none" strike="noStrike" dirty="0">
                          <a:effectLst/>
                        </a:rPr>
                        <a:t>月</a:t>
                      </a:r>
                      <a:r>
                        <a:rPr lang="en-US" altLang="zh-CN" sz="900" u="none" strike="noStrike" dirty="0">
                          <a:effectLst/>
                        </a:rPr>
                        <a:t>31</a:t>
                      </a:r>
                      <a:r>
                        <a:rPr lang="zh-CN" altLang="en-US" sz="900" u="none" strike="noStrike" dirty="0">
                          <a:effectLst/>
                        </a:rPr>
                        <a:t>日之前安装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37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36512" y="4657700"/>
            <a:ext cx="1224136" cy="1017728"/>
            <a:chOff x="-108520" y="4729709"/>
            <a:chExt cx="1224136" cy="1017728"/>
          </a:xfrm>
        </p:grpSpPr>
        <p:pic>
          <p:nvPicPr>
            <p:cNvPr id="31" name="Picture 2" descr="D:\Users\chenxi007\Desktop\u=2698315999,2267015941&amp;fm=23&amp;gp=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" y="4811808"/>
              <a:ext cx="1107161" cy="935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-108520" y="4729709"/>
              <a:ext cx="747120" cy="296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itchFamily="2" charset="-122"/>
                  <a:ea typeface="华文彩云" pitchFamily="2" charset="-122"/>
                </a:rPr>
                <a:t>保养卡</a:t>
              </a:r>
            </a:p>
          </p:txBody>
        </p:sp>
      </p:grpSp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销</a:t>
              </a:r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服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务介绍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保</a:t>
            </a:r>
            <a:r>
              <a:rPr lang="zh-CN" altLang="en-US" sz="1200" b="1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养项目</a:t>
            </a:r>
            <a:endParaRPr lang="zh-CN" altLang="en-US" sz="1200" b="1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96844" y="1129308"/>
            <a:ext cx="3603148" cy="3176912"/>
            <a:chOff x="179512" y="1201316"/>
            <a:chExt cx="3603148" cy="3240360"/>
          </a:xfrm>
        </p:grpSpPr>
        <p:grpSp>
          <p:nvGrpSpPr>
            <p:cNvPr id="2" name="组合 1"/>
            <p:cNvGrpSpPr/>
            <p:nvPr/>
          </p:nvGrpSpPr>
          <p:grpSpPr>
            <a:xfrm>
              <a:off x="179512" y="1201316"/>
              <a:ext cx="3603148" cy="3240360"/>
              <a:chOff x="1804486" y="1201316"/>
              <a:chExt cx="2562225" cy="1763713"/>
            </a:xfrm>
          </p:grpSpPr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1807661" y="1201316"/>
                <a:ext cx="2559050" cy="25565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AutoShape 16"/>
              <p:cNvSpPr>
                <a:spLocks noChangeArrowheads="1"/>
              </p:cNvSpPr>
              <p:nvPr/>
            </p:nvSpPr>
            <p:spPr bwMode="auto">
              <a:xfrm>
                <a:off x="1804486" y="1459673"/>
                <a:ext cx="2559050" cy="1505356"/>
              </a:xfrm>
              <a:prstGeom prst="roundRect">
                <a:avLst>
                  <a:gd name="adj" fmla="val 8745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D0D0E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空调、电器、制动、行驶系统检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测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清洗喷油嘴、节气门</a:t>
                </a:r>
                <a:endParaRPr lang="zh-CN" altLang="en-US" sz="11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空调风道清洁、杀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菌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清洗冷凝器及洗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车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四轮定位</a:t>
                </a:r>
                <a:endParaRPr lang="zh-CN" altLang="en-US" sz="11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换机油机滤（免工费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清洗发动机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仓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电瓶养护、防冻液液面检查（春夏季）</a:t>
                </a:r>
                <a:r>
                  <a:rPr lang="en-US" altLang="zh-CN" sz="1100" dirty="0">
                    <a:latin typeface="微软雅黑" pitchFamily="34" charset="-122"/>
                    <a:ea typeface="微软雅黑" pitchFamily="34" charset="-122"/>
                  </a:rPr>
                  <a:t>\</a:t>
                </a: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防冻液冰点</a:t>
                </a:r>
                <a:endParaRPr lang="en-US" altLang="zh-CN" sz="1100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zh-CN" sz="1100" dirty="0">
                    <a:latin typeface="微软雅黑" pitchFamily="34" charset="-122"/>
                    <a:ea typeface="微软雅黑" pitchFamily="34" charset="-122"/>
                  </a:rPr>
                  <a:t>  </a:t>
                </a: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检测（秋冬季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11388" y="1273324"/>
              <a:ext cx="11913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保养项目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97492" y="1129308"/>
            <a:ext cx="3618924" cy="3176912"/>
            <a:chOff x="4516385" y="1201316"/>
            <a:chExt cx="3618924" cy="3176912"/>
          </a:xfrm>
        </p:grpSpPr>
        <p:grpSp>
          <p:nvGrpSpPr>
            <p:cNvPr id="4" name="组合 3"/>
            <p:cNvGrpSpPr/>
            <p:nvPr/>
          </p:nvGrpSpPr>
          <p:grpSpPr>
            <a:xfrm>
              <a:off x="4516385" y="1201316"/>
              <a:ext cx="3618924" cy="3176912"/>
              <a:chOff x="4493711" y="1235850"/>
              <a:chExt cx="2573337" cy="172917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4507998" y="1235850"/>
                <a:ext cx="2559050" cy="25565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4493711" y="1494207"/>
                <a:ext cx="2559050" cy="1470822"/>
              </a:xfrm>
              <a:prstGeom prst="roundRect">
                <a:avLst>
                  <a:gd name="adj" fmla="val 8745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D0D0E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每张保养卡限使用一次，须在同一家修理厂一次性完成全部服务项目，不可兑换现金，若更换服务项目，费用自理。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保养服务有效期为</a:t>
                </a:r>
                <a:r>
                  <a:rPr lang="zh-CN" altLang="en-US" sz="1100" b="1" dirty="0" smtClean="0">
                    <a:latin typeface="微软雅黑" pitchFamily="34" charset="-122"/>
                    <a:ea typeface="微软雅黑" pitchFamily="34" charset="-122"/>
                  </a:rPr>
                  <a:t>六个月</a:t>
                </a:r>
                <a:r>
                  <a:rPr lang="zh-CN" altLang="en-US" sz="1100" dirty="0" smtClean="0">
                    <a:solidFill>
                      <a:srgbClr val="FF00FF"/>
                    </a:solidFill>
                    <a:latin typeface="微软雅黑" pitchFamily="34" charset="-122"/>
                    <a:ea typeface="微软雅黑" pitchFamily="34" charset="-122"/>
                  </a:rPr>
                  <a:t>（自投保当月打孔算起）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，截止日期以卡上打孔月份为准，逾期不能使用。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保养卡为保养服务唯一凭证，不记名、不挂失、遗失不补。</a:t>
                </a:r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由于保养服务商工位有限，为了节省您的等候时间，请避开高峰期，提前拨打服务商电话预约服务。</a:t>
                </a:r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保养车辆谢绝自带机油。</a:t>
                </a:r>
                <a:endParaRPr lang="zh-CN" altLang="en-US" sz="11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4638124" y="1273324"/>
              <a:ext cx="11913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温馨提</a:t>
              </a:r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示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3154867" y="4658845"/>
            <a:ext cx="2883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964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促销服务介绍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B050"/>
                </a:solidFill>
                <a:latin typeface="+mn-ea"/>
                <a:ea typeface="+mn-ea"/>
              </a:rPr>
              <a:t>验</a:t>
            </a:r>
            <a:r>
              <a:rPr lang="zh-CN" altLang="en-US" sz="1200" b="1" dirty="0" smtClean="0">
                <a:solidFill>
                  <a:srgbClr val="00B050"/>
                </a:solidFill>
                <a:latin typeface="+mn-ea"/>
                <a:ea typeface="+mn-ea"/>
              </a:rPr>
              <a:t>车服务</a:t>
            </a:r>
            <a:endParaRPr lang="zh-CN" altLang="en-US" sz="12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FFC000"/>
                </a:solidFill>
                <a:latin typeface="+mn-ea"/>
                <a:ea typeface="+mn-ea"/>
              </a:rPr>
              <a:t>酒</a:t>
            </a:r>
            <a:r>
              <a:rPr lang="zh-CN" altLang="en-US" sz="1200" b="1" dirty="0" smtClean="0">
                <a:solidFill>
                  <a:srgbClr val="FFC000"/>
                </a:solidFill>
                <a:latin typeface="+mn-ea"/>
                <a:ea typeface="+mn-ea"/>
              </a:rPr>
              <a:t>后代驾服务</a:t>
            </a:r>
            <a:endParaRPr lang="zh-CN" altLang="en-US" sz="1200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1558667" y="1539963"/>
            <a:ext cx="4017582" cy="1126521"/>
            <a:chOff x="912" y="1008"/>
            <a:chExt cx="3984" cy="967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48" name="Group 6"/>
            <p:cNvGrpSpPr>
              <a:grpSpLocks/>
            </p:cNvGrpSpPr>
            <p:nvPr/>
          </p:nvGrpSpPr>
          <p:grpSpPr bwMode="auto">
            <a:xfrm>
              <a:off x="999" y="1200"/>
              <a:ext cx="768" cy="603"/>
              <a:chOff x="999" y="1200"/>
              <a:chExt cx="768" cy="603"/>
            </a:xfrm>
          </p:grpSpPr>
          <p:sp>
            <p:nvSpPr>
              <p:cNvPr id="50" name="AutoShape 7"/>
              <p:cNvSpPr>
                <a:spLocks noChangeArrowheads="1"/>
              </p:cNvSpPr>
              <p:nvPr/>
            </p:nvSpPr>
            <p:spPr bwMode="gray">
              <a:xfrm>
                <a:off x="999" y="1200"/>
                <a:ext cx="768" cy="603"/>
              </a:xfrm>
              <a:prstGeom prst="roundRect">
                <a:avLst>
                  <a:gd name="adj" fmla="val 11921"/>
                </a:avLst>
              </a:prstGeom>
              <a:solidFill>
                <a:srgbClr val="92D050"/>
              </a:solidFill>
              <a:ln w="38100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gray">
              <a:xfrm>
                <a:off x="1047" y="126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gray">
              <a:xfrm>
                <a:off x="1132" y="1295"/>
                <a:ext cx="486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验车</a:t>
                </a:r>
                <a:endParaRPr lang="en-US" altLang="zh-CN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gray">
            <a:xfrm>
              <a:off x="1871" y="1015"/>
              <a:ext cx="2928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为您提供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家检测场免费验车服务，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服务有效期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个月：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赠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送警示三脚架</a:t>
              </a: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 smtClean="0">
                  <a:solidFill>
                    <a:srgbClr val="000000"/>
                  </a:solidFill>
                  <a:latin typeface="+mn-ea"/>
                  <a:ea typeface="+mn-ea"/>
                </a:rPr>
                <a:t>赠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送护理喷蜡一桶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3677689" y="3018734"/>
            <a:ext cx="4780997" cy="1113021"/>
            <a:chOff x="912" y="3010"/>
            <a:chExt cx="4035" cy="953"/>
          </a:xfrm>
        </p:grpSpPr>
        <p:sp>
          <p:nvSpPr>
            <p:cNvPr id="35" name="AutoShape 19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999" y="3229"/>
              <a:ext cx="768" cy="583"/>
              <a:chOff x="999" y="3229"/>
              <a:chExt cx="768" cy="583"/>
            </a:xfrm>
          </p:grpSpPr>
          <p:sp>
            <p:nvSpPr>
              <p:cNvPr id="38" name="AutoShape 21"/>
              <p:cNvSpPr>
                <a:spLocks noChangeArrowheads="1"/>
              </p:cNvSpPr>
              <p:nvPr/>
            </p:nvSpPr>
            <p:spPr bwMode="gray">
              <a:xfrm>
                <a:off x="999" y="3241"/>
                <a:ext cx="768" cy="57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gray">
              <a:xfrm>
                <a:off x="1047" y="3299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0" name="Text Box 23"/>
              <p:cNvSpPr txBox="1">
                <a:spLocks noChangeArrowheads="1"/>
              </p:cNvSpPr>
              <p:nvPr/>
            </p:nvSpPr>
            <p:spPr bwMode="gray">
              <a:xfrm>
                <a:off x="1132" y="3229"/>
                <a:ext cx="486" cy="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酒后</a:t>
                </a:r>
                <a:endPara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代驾</a:t>
                </a:r>
                <a:endPara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37" name="Text Box 24"/>
            <p:cNvSpPr txBox="1">
              <a:spLocks noChangeArrowheads="1"/>
            </p:cNvSpPr>
            <p:nvPr/>
          </p:nvSpPr>
          <p:spPr bwMode="gray">
            <a:xfrm>
              <a:off x="1829" y="3010"/>
              <a:ext cx="3118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提前拨打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4000060111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或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4000007080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预约服务，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服务有效期一年：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为您提供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次免费代驾服务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上午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8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：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00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至晚上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23:00,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北京市行政区域内不超过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20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公里可使用一张电子码。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4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等腰三角形 18"/>
          <p:cNvSpPr>
            <a:spLocks noChangeArrowheads="1"/>
          </p:cNvSpPr>
          <p:nvPr/>
        </p:nvSpPr>
        <p:spPr bwMode="auto">
          <a:xfrm>
            <a:off x="6876380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22"/>
          <p:cNvSpPr txBox="1">
            <a:spLocks noChangeArrowheads="1"/>
          </p:cNvSpPr>
          <p:nvPr/>
        </p:nvSpPr>
        <p:spPr bwMode="auto">
          <a:xfrm>
            <a:off x="-805561" y="4837260"/>
            <a:ext cx="2883927" cy="6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endParaRPr lang="en-US" altLang="zh-CN" sz="1200" dirty="0" smtClean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161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促销服务介绍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划痕卡</a:t>
            </a:r>
            <a:endParaRPr lang="zh-CN" altLang="en-US" sz="1200" b="1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3154867" y="4658845"/>
            <a:ext cx="2883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829" y="1438761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1</a:t>
            </a:r>
            <a:r>
              <a:rPr lang="zh-CN" altLang="en-US" sz="1200" dirty="0">
                <a:latin typeface="+mn-ea"/>
                <a:ea typeface="+mn-ea"/>
              </a:rPr>
              <a:t>、每个客户赠送一次划痕服务，一次只能喷一个</a:t>
            </a:r>
            <a:r>
              <a:rPr lang="zh-CN" altLang="en-US" sz="1200" dirty="0" smtClean="0">
                <a:latin typeface="+mn-ea"/>
                <a:ea typeface="+mn-ea"/>
              </a:rPr>
              <a:t>面。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2</a:t>
            </a:r>
            <a:r>
              <a:rPr lang="zh-CN" altLang="en-US" sz="1200" dirty="0">
                <a:latin typeface="+mn-ea"/>
                <a:ea typeface="+mn-ea"/>
              </a:rPr>
              <a:t>、此项服务仅限于车辆单面的油漆材料费、工时费，除喷漆以外的其他修理和配件费用由客户自行承</a:t>
            </a:r>
            <a:r>
              <a:rPr lang="zh-CN" altLang="en-US" sz="1200" dirty="0" smtClean="0">
                <a:latin typeface="+mn-ea"/>
                <a:ea typeface="+mn-ea"/>
              </a:rPr>
              <a:t>担。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zh-CN" altLang="en-US" sz="1200" dirty="0">
                <a:latin typeface="+mn-ea"/>
                <a:ea typeface="+mn-ea"/>
              </a:rPr>
              <a:t>、车辆实际修补范围超过我司免费提供的面数范围，超出部分费用，客户自理</a:t>
            </a:r>
            <a:r>
              <a:rPr lang="zh-CN" altLang="en-US" sz="1200" dirty="0" smtClean="0">
                <a:latin typeface="+mn-ea"/>
                <a:ea typeface="+mn-ea"/>
              </a:rPr>
              <a:t>。（参考图如下）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4</a:t>
            </a:r>
            <a:r>
              <a:rPr lang="zh-CN" altLang="en-US" sz="1200" dirty="0">
                <a:latin typeface="+mn-ea"/>
                <a:ea typeface="+mn-ea"/>
              </a:rPr>
              <a:t>、此服务仅限于在平安直通车险投保的车辆。客户享受服务时须出示直通车险有效期内的保单（保单号为</a:t>
            </a:r>
            <a:r>
              <a:rPr lang="en-US" altLang="zh-CN" sz="1200" dirty="0">
                <a:latin typeface="+mn-ea"/>
                <a:ea typeface="+mn-ea"/>
              </a:rPr>
              <a:t>10127</a:t>
            </a:r>
            <a:r>
              <a:rPr lang="zh-CN" altLang="en-US" sz="1200" dirty="0">
                <a:latin typeface="+mn-ea"/>
                <a:ea typeface="+mn-ea"/>
              </a:rPr>
              <a:t>开头）、行驶证、验证短信。服务不得转让，转让无效。</a:t>
            </a:r>
          </a:p>
        </p:txBody>
      </p:sp>
      <p:pic>
        <p:nvPicPr>
          <p:cNvPr id="28" name="图片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9" y="3005287"/>
            <a:ext cx="333375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5660998" y="3253204"/>
            <a:ext cx="3466084" cy="1361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100" b="1" dirty="0" smtClean="0">
                <a:latin typeface="+mj-ea"/>
                <a:ea typeface="+mj-ea"/>
              </a:rPr>
              <a:t>服务温馨提示</a:t>
            </a:r>
            <a:endParaRPr lang="en-US" altLang="zh-CN" sz="11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1</a:t>
            </a:r>
            <a:r>
              <a:rPr lang="zh-CN" altLang="en-US" sz="1100" dirty="0">
                <a:latin typeface="+mj-ea"/>
                <a:ea typeface="+mj-ea"/>
              </a:rPr>
              <a:t>、服务不可兑换现金，若更换服务项目，费用自理。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2</a:t>
            </a:r>
            <a:r>
              <a:rPr lang="zh-CN" altLang="en-US" sz="1100" dirty="0">
                <a:latin typeface="+mj-ea"/>
                <a:ea typeface="+mj-ea"/>
              </a:rPr>
              <a:t>、服务有效期以短信提示为准，逾期不能使用。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3</a:t>
            </a:r>
            <a:r>
              <a:rPr lang="zh-CN" altLang="en-US" sz="1100" dirty="0">
                <a:latin typeface="+mj-ea"/>
                <a:ea typeface="+mj-ea"/>
              </a:rPr>
              <a:t>、由于服务商工位有限，为了节省您的等候时间，请避开高峰期，提前拨打服务商电话预约服务。</a:t>
            </a:r>
          </a:p>
        </p:txBody>
      </p:sp>
    </p:spTree>
    <p:extLst>
      <p:ext uri="{BB962C8B-B14F-4D97-AF65-F5344CB8AC3E}">
        <p14:creationId xmlns:p14="http://schemas.microsoft.com/office/powerpoint/2010/main" val="77027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5616" y="952657"/>
            <a:ext cx="6749319" cy="3992643"/>
            <a:chOff x="1115616" y="952657"/>
            <a:chExt cx="6749319" cy="399264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0" b="7495"/>
            <a:stretch/>
          </p:blipFill>
          <p:spPr>
            <a:xfrm>
              <a:off x="1115616" y="952657"/>
              <a:ext cx="6749319" cy="3992643"/>
            </a:xfrm>
            <a:prstGeom prst="rect">
              <a:avLst/>
            </a:prstGeom>
          </p:spPr>
        </p:pic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3079921" y="1395304"/>
              <a:ext cx="4517681" cy="1136061"/>
              <a:chOff x="912" y="2016"/>
              <a:chExt cx="3984" cy="974"/>
            </a:xfrm>
          </p:grpSpPr>
          <p:sp>
            <p:nvSpPr>
              <p:cNvPr id="17" name="AutoShape 12"/>
              <p:cNvSpPr>
                <a:spLocks noChangeArrowheads="1"/>
              </p:cNvSpPr>
              <p:nvPr/>
            </p:nvSpPr>
            <p:spPr bwMode="gray">
              <a:xfrm>
                <a:off x="912" y="2016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999" y="2188"/>
                <a:ext cx="768" cy="582"/>
                <a:chOff x="999" y="2188"/>
                <a:chExt cx="768" cy="582"/>
              </a:xfrm>
            </p:grpSpPr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gray">
                <a:xfrm>
                  <a:off x="999" y="2188"/>
                  <a:ext cx="768" cy="58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5" name="Freeform 15"/>
                <p:cNvSpPr>
                  <a:spLocks/>
                </p:cNvSpPr>
                <p:nvPr/>
              </p:nvSpPr>
              <p:spPr bwMode="gray">
                <a:xfrm>
                  <a:off x="1047" y="2246"/>
                  <a:ext cx="383" cy="374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000">
                    <a:solidFill>
                      <a:srgbClr val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1132" y="2304"/>
                  <a:ext cx="486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zh-CN" altLang="en-US" sz="2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ea"/>
                      <a:ea typeface="+mn-ea"/>
                    </a:rPr>
                    <a:t>体检</a:t>
                  </a:r>
                  <a:endParaRPr lang="en-US" altLang="zh-CN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gray">
              <a:xfrm>
                <a:off x="1871" y="2031"/>
                <a:ext cx="2928" cy="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宋体" charset="-122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提前拨打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4000060111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或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4000007080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预约服务，服务有效期</a:t>
                </a:r>
                <a:r>
                  <a:rPr lang="en-US" altLang="zh-CN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3</a:t>
                </a:r>
                <a:r>
                  <a:rPr lang="zh-CN" altLang="en-US" sz="1100" b="1" dirty="0">
                    <a:solidFill>
                      <a:srgbClr val="000000"/>
                    </a:solidFill>
                    <a:latin typeface="+mn-ea"/>
                    <a:ea typeface="+mn-ea"/>
                  </a:rPr>
                  <a:t>个月：</a:t>
                </a:r>
                <a:endPara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buFont typeface="Arial" charset="0"/>
                  <a:buChar char="•"/>
                </a:pP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北京“爱康国宾”知名体检中心</a:t>
                </a:r>
                <a:endParaRPr lang="en-US" altLang="zh-CN" sz="1100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  <a:p>
                <a:pPr>
                  <a:lnSpc>
                    <a:spcPts val="2000"/>
                  </a:lnSpc>
                  <a:buFont typeface="Arial" charset="0"/>
                  <a:buChar char="•"/>
                </a:pP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北京市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7</a:t>
                </a:r>
                <a:r>
                  <a:rPr lang="zh-CN" altLang="en-US" sz="1100" dirty="0">
                    <a:solidFill>
                      <a:srgbClr val="000000"/>
                    </a:solidFill>
                    <a:latin typeface="+mn-ea"/>
                    <a:ea typeface="+mn-ea"/>
                  </a:rPr>
                  <a:t>家体检中心为您提供专业服务</a:t>
                </a:r>
                <a:endParaRPr lang="en-US" altLang="zh-CN" sz="1100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</p:grp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3779912" y="5161756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体检服务</a:t>
            </a:r>
            <a:endParaRPr lang="zh-CN" altLang="en-US" sz="1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2" name="等腰三角形 18"/>
          <p:cNvSpPr>
            <a:spLocks noChangeArrowheads="1"/>
          </p:cNvSpPr>
          <p:nvPr/>
        </p:nvSpPr>
        <p:spPr bwMode="auto">
          <a:xfrm>
            <a:off x="459863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751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健康礼包介绍</a:t>
              </a: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洁牙服务</a:t>
            </a:r>
            <a:endParaRPr lang="zh-CN" altLang="en-US" sz="1200" b="1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4005"/>
              </p:ext>
            </p:extLst>
          </p:nvPr>
        </p:nvGraphicFramePr>
        <p:xfrm>
          <a:off x="943719" y="1275248"/>
          <a:ext cx="7300689" cy="1366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311"/>
                <a:gridCol w="1779569"/>
                <a:gridCol w="4794809"/>
              </a:tblGrid>
              <a:tr h="34155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洁牙套餐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综合诊疗器械费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+mn-ea"/>
                          <a:ea typeface="+mn-ea"/>
                        </a:rPr>
                        <a:t>包括一次性器械等综合检查费用。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洁牙</a:t>
                      </a:r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抛光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通过超声波震动方式清除牙结石，配合牙齿抛光，治疗方便，不会伤害到口腔健康。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口腔上药（国产）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针对牙周炎症人群可于洁牙后上药，达到消炎作用，维护牙周健康。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lang="zh-CN" altLang="en-US" sz="1000" u="none" strike="noStrike">
                          <a:effectLst/>
                          <a:latin typeface="+mn-ea"/>
                          <a:ea typeface="+mn-ea"/>
                        </a:rPr>
                        <a:t>口腔保健指导及跟踪干预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医生根据牙齿及口腔实际情况进行正确的保健指导</a:t>
                      </a:r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个性化档案定制，一对一治疗免费设计费，治疗后专家回访跟踪，保证治疗效果。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30698"/>
              </p:ext>
            </p:extLst>
          </p:nvPr>
        </p:nvGraphicFramePr>
        <p:xfrm>
          <a:off x="2904114" y="2964532"/>
          <a:ext cx="5340294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268"/>
                <a:gridCol w="3555026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体检分院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地址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爱康国宾北京宣武门体检分院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北京市宣武门宣武门外大街甲</a:t>
                      </a:r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</a:rPr>
                        <a:t>号环球财讯中心</a:t>
                      </a:r>
                      <a:r>
                        <a:rPr lang="en-US" altLang="zh-CN" sz="1000" u="none" strike="noStrike">
                          <a:effectLst/>
                        </a:rPr>
                        <a:t>D</a:t>
                      </a:r>
                      <a:r>
                        <a:rPr lang="zh-CN" altLang="en-US" sz="1000" u="none" strike="noStrike">
                          <a:effectLst/>
                        </a:rPr>
                        <a:t>座</a:t>
                      </a:r>
                      <a:r>
                        <a:rPr lang="en-US" altLang="zh-CN" sz="1000" u="none" strike="noStrike">
                          <a:effectLst/>
                        </a:rPr>
                        <a:t>M</a:t>
                      </a:r>
                      <a:r>
                        <a:rPr lang="zh-CN" altLang="en-US" sz="1000" u="none" strike="noStrike">
                          <a:effectLst/>
                        </a:rPr>
                        <a:t>层、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</a:rPr>
                        <a:t>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爱康国宾北京中关村体检分院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北京市海淀区海淀北一街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</a:rPr>
                        <a:t>号鸿城首创拓展大厦</a:t>
                      </a:r>
                      <a:r>
                        <a:rPr lang="en-US" altLang="zh-CN" sz="1000" u="none" strike="noStrike">
                          <a:effectLst/>
                        </a:rPr>
                        <a:t>7</a:t>
                      </a:r>
                      <a:r>
                        <a:rPr lang="zh-CN" altLang="en-US" sz="1000" u="none" strike="noStrike">
                          <a:effectLst/>
                        </a:rPr>
                        <a:t>层、</a:t>
                      </a:r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r>
                        <a:rPr lang="zh-CN" altLang="en-US" sz="1000" u="none" strike="noStrike">
                          <a:effectLst/>
                        </a:rPr>
                        <a:t>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爱康国宾北京丽都体检分院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北京市朝阳区将台路丽都饭店</a:t>
                      </a:r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号商业楼</a:t>
                      </a:r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爱康国宾北京西直门体检分院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北京市西城区西直门南大街</a:t>
                      </a:r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</a:rPr>
                        <a:t>号成铭大厦</a:t>
                      </a:r>
                      <a:r>
                        <a:rPr lang="en-US" altLang="zh-CN" sz="1000" u="none" strike="noStrike" dirty="0">
                          <a:effectLst/>
                        </a:rPr>
                        <a:t>D</a:t>
                      </a:r>
                      <a:r>
                        <a:rPr lang="zh-CN" altLang="en-US" sz="1000" u="none" strike="noStrike" dirty="0">
                          <a:effectLst/>
                        </a:rPr>
                        <a:t>座</a:t>
                      </a:r>
                      <a:r>
                        <a:rPr lang="en-US" altLang="zh-CN" sz="1000" u="none" strike="noStrike" dirty="0">
                          <a:effectLst/>
                        </a:rPr>
                        <a:t>4</a:t>
                      </a:r>
                      <a:r>
                        <a:rPr lang="zh-CN" altLang="en-US" sz="1000" u="none" strike="noStrike" dirty="0">
                          <a:effectLst/>
                        </a:rPr>
                        <a:t>层、</a:t>
                      </a:r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爱康国宾北京亚运村体检分院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北京市朝阳区慧忠北里</a:t>
                      </a:r>
                      <a:r>
                        <a:rPr lang="en-US" altLang="zh-CN" sz="1000" u="none" strike="noStrike" dirty="0">
                          <a:effectLst/>
                        </a:rPr>
                        <a:t>105 </a:t>
                      </a:r>
                      <a:r>
                        <a:rPr lang="zh-CN" altLang="en-US" sz="1000" u="none" strike="noStrike" dirty="0">
                          <a:effectLst/>
                        </a:rPr>
                        <a:t>楼</a:t>
                      </a:r>
                      <a:r>
                        <a:rPr lang="en-US" altLang="zh-CN" sz="1000" u="none" strike="noStrike" dirty="0">
                          <a:effectLst/>
                        </a:rPr>
                        <a:t>B </a:t>
                      </a:r>
                      <a:r>
                        <a:rPr lang="zh-CN" altLang="en-US" sz="1000" u="none" strike="noStrike" dirty="0">
                          <a:effectLst/>
                        </a:rPr>
                        <a:t>段京师科技大厦第二层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爱康国宾北京白石桥体检分院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北京市海淀区中关村南大街</a:t>
                      </a:r>
                      <a:r>
                        <a:rPr lang="en-US" altLang="zh-CN" sz="1000" u="none" strike="noStrike" dirty="0">
                          <a:effectLst/>
                        </a:rPr>
                        <a:t>32</a:t>
                      </a:r>
                      <a:r>
                        <a:rPr lang="zh-CN" altLang="en-US" sz="1000" u="none" strike="noStrike" dirty="0">
                          <a:effectLst/>
                        </a:rPr>
                        <a:t>号中关村科技发展大厦</a:t>
                      </a:r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爱康国宾北京公主坟体检分院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北京市海淀区西三环中路</a:t>
                      </a:r>
                      <a:r>
                        <a:rPr lang="en-US" altLang="zh-CN" sz="1000" u="none" strike="noStrike" dirty="0">
                          <a:effectLst/>
                        </a:rPr>
                        <a:t>19</a:t>
                      </a:r>
                      <a:r>
                        <a:rPr lang="zh-CN" altLang="en-US" sz="1000" u="none" strike="noStrike" dirty="0">
                          <a:effectLst/>
                        </a:rPr>
                        <a:t>号国宜广场三楼东侧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326069" y="2857500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地址介绍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爆炸形 2 3"/>
          <p:cNvSpPr/>
          <p:nvPr/>
        </p:nvSpPr>
        <p:spPr>
          <a:xfrm>
            <a:off x="670785" y="3502521"/>
            <a:ext cx="1504950" cy="1083171"/>
          </a:xfrm>
          <a:prstGeom prst="irregularSeal2">
            <a:avLst/>
          </a:prstGeom>
          <a:noFill/>
          <a:ln w="952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08493" y="377524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有效期</a:t>
            </a:r>
            <a:endParaRPr lang="en-US" altLang="zh-CN" sz="16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个月</a:t>
            </a:r>
            <a:endParaRPr lang="zh-CN" altLang="en-US" sz="16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469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演示文稿1">
  <a:themeElements>
    <a:clrScheme name="3_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演示文稿1">
  <a:themeElements>
    <a:clrScheme name="14_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Pages>0</Pages>
  <Words>3852</Words>
  <Characters>0</Characters>
  <Application>Microsoft Office PowerPoint</Application>
  <DocSecurity>0</DocSecurity>
  <PresentationFormat>全屏显示(16:10)</PresentationFormat>
  <Lines>0</Lines>
  <Paragraphs>394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3_演示文稿1</vt:lpstr>
      <vt:lpstr>14_演示文稿1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kingsoft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LiuBin</dc:creator>
  <cp:lastModifiedBy>localadmin</cp:lastModifiedBy>
  <cp:revision>352</cp:revision>
  <cp:lastPrinted>1899-12-30T00:00:00Z</cp:lastPrinted>
  <dcterms:created xsi:type="dcterms:W3CDTF">2011-03-17T08:18:18Z</dcterms:created>
  <dcterms:modified xsi:type="dcterms:W3CDTF">2015-11-02T05:43:53Z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2052-6.6.0.2855</vt:lpwstr>
  </property>
</Properties>
</file>