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09" r:id="rId2"/>
    <p:sldMasterId id="2147483864" r:id="rId3"/>
  </p:sldMasterIdLst>
  <p:sldIdLst>
    <p:sldId id="348" r:id="rId4"/>
    <p:sldId id="331" r:id="rId5"/>
    <p:sldId id="269" r:id="rId6"/>
    <p:sldId id="333" r:id="rId7"/>
    <p:sldId id="338" r:id="rId8"/>
    <p:sldId id="339" r:id="rId9"/>
    <p:sldId id="340" r:id="rId10"/>
    <p:sldId id="35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9" r:id="rId19"/>
  </p:sldIdLst>
  <p:sldSz cx="9144000" cy="5715000" type="screen16x1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CCFFCC"/>
    <a:srgbClr val="FFFFCC"/>
    <a:srgbClr val="FF00FF"/>
    <a:srgbClr val="0070C0"/>
    <a:srgbClr val="0000FF"/>
    <a:srgbClr val="99CCFF"/>
    <a:srgbClr val="808080"/>
    <a:srgbClr val="DDDDD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18" autoAdjust="0"/>
  </p:normalViewPr>
  <p:slideViewPr>
    <p:cSldViewPr>
      <p:cViewPr varScale="1">
        <p:scale>
          <a:sx n="107" d="100"/>
          <a:sy n="107" d="100"/>
        </p:scale>
        <p:origin x="-84" y="-33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4825"/>
            <a:ext cx="7772400" cy="12255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5424D-866F-4519-95E0-492CE29945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4022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A4BDF-E46F-43B1-B19C-C7278AD257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6647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487680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876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E564-E038-4665-8B63-9EDDDB0FD3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9433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4825"/>
            <a:ext cx="7772400" cy="12255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7A2ED-6667-4093-80B8-3FD8A876EE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873241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57A3C-2C5F-40DC-A36F-DCDE06369B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6823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1888"/>
            <a:ext cx="7772400" cy="113506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525"/>
            <a:ext cx="7772400" cy="12493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6E796-7FD1-471A-98D6-FD5378DE7E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71852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9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9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7EC44-CD8E-4783-8785-3C58B40516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37203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525"/>
            <a:ext cx="4040188" cy="533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925"/>
            <a:ext cx="4040188" cy="32924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279525"/>
            <a:ext cx="4041775" cy="533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12925"/>
            <a:ext cx="4041775" cy="32924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338477-BE6B-4601-A140-13B19317A4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36456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154690-6309-41A1-A82D-8D3B40B0D5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86498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79323-4959-420A-B170-5EDE2DFE32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5921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3008313" cy="9683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013"/>
            <a:ext cx="5111750" cy="48783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195388"/>
            <a:ext cx="3008313" cy="39100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8AF95-E934-42AE-915B-04BE7CC655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4026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CAE02-9EA6-4D1A-A95D-6347B8E2B8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80523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30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1175"/>
            <a:ext cx="5486400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3575"/>
            <a:ext cx="5486400" cy="66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BDC42-88B6-4192-AB71-F99AF1AEF6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40965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45C4A-F480-44AC-9545-DBEA49C1BB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46628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487680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876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C340C7-83AC-4E50-B168-D02C367C5F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47455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4825"/>
            <a:ext cx="7772400" cy="12255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A42154-F6FF-43EF-B5EA-F1ECC258947A}" type="datetimeFigureOut">
              <a:rPr lang="zh-CN" altLang="en-US"/>
              <a:pPr/>
              <a:t>2015/8/31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C1700-C4B3-4C1B-B03D-128E85B8CD2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9255045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F2E3CF-E13B-49A9-BAFF-BF56C4082035}" type="datetimeFigureOut">
              <a:rPr lang="zh-CN" altLang="en-US"/>
              <a:pPr/>
              <a:t>2015/8/31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52635-7619-413C-9765-C805557F7EB5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3395712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1888"/>
            <a:ext cx="7772400" cy="113506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525"/>
            <a:ext cx="7772400" cy="12493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A6D266-61D4-4636-BBBC-A68E339C4696}" type="datetimeFigureOut">
              <a:rPr lang="zh-CN" altLang="en-US"/>
              <a:pPr/>
              <a:t>2015/8/31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3BDFE-CD05-475F-AA1C-30408811603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3752227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9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9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1831C0-3E49-47B4-85B4-613AED7A6E6A}" type="datetimeFigureOut">
              <a:rPr lang="zh-CN" altLang="en-US"/>
              <a:pPr/>
              <a:t>2015/8/31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6351E-61FD-4D36-BB53-E3BAE3BAA04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6044007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525"/>
            <a:ext cx="4040188" cy="533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925"/>
            <a:ext cx="4040188" cy="32924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279525"/>
            <a:ext cx="4041775" cy="533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12925"/>
            <a:ext cx="4041775" cy="32924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33EFEF-DA29-4521-BEFD-007A53E9323E}" type="datetimeFigureOut">
              <a:rPr lang="zh-CN" altLang="en-US"/>
              <a:pPr/>
              <a:t>2015/8/31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9F5A0C-A263-4A85-949E-2A385E24E5F3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6897916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F1627F-831A-458C-AF02-A064DCD2D0A7}" type="datetimeFigureOut">
              <a:rPr lang="zh-CN" altLang="en-US"/>
              <a:pPr/>
              <a:t>2015/8/31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353BC-D2E2-4D37-B114-E58DDE22282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0552817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FED51F-A2A3-4BB9-BADA-04360624412D}" type="datetimeFigureOut">
              <a:rPr lang="zh-CN" altLang="en-US"/>
              <a:pPr/>
              <a:t>2015/8/31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4DD2A-63B9-49F9-9C36-09AE90190D1B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00446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1888"/>
            <a:ext cx="7772400" cy="113506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525"/>
            <a:ext cx="7772400" cy="12493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3D287-4C58-4232-BEBE-71701E91F3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86805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3008313" cy="9683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013"/>
            <a:ext cx="5111750" cy="48783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195388"/>
            <a:ext cx="3008313" cy="39100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C486F9-0B8B-43C4-8C6F-A2620E024C27}" type="datetimeFigureOut">
              <a:rPr lang="zh-CN" altLang="en-US"/>
              <a:pPr/>
              <a:t>2015/8/31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0B0D2-3252-46FB-BF76-CDA4B6CF0B9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4083763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30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1175"/>
            <a:ext cx="5486400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3575"/>
            <a:ext cx="5486400" cy="66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902C37-E183-4511-90B5-6FD370FDA1FB}" type="datetimeFigureOut">
              <a:rPr lang="zh-CN" altLang="en-US"/>
              <a:pPr/>
              <a:t>2015/8/31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C4779-ABF1-427A-9869-1B927A2A8CC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1341453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333500"/>
            <a:ext cx="8229600" cy="37719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0E7C24-3BC7-453E-8614-7B674292535E}" type="datetimeFigureOut">
              <a:rPr lang="zh-CN" altLang="en-US"/>
              <a:pPr/>
              <a:t>2015/8/31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536D3-3D29-427F-87FE-FF6B693C8F5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4142678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487680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876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6BDB28-C292-41BF-B45D-A877B29E703F}" type="datetimeFigureOut">
              <a:rPr lang="zh-CN" altLang="en-US"/>
              <a:pPr/>
              <a:t>2015/8/31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30073-A21D-4DF0-AABD-D9BC1F357EA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916029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9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9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20981-BF85-475C-B8E4-240811CB76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56693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525"/>
            <a:ext cx="4040188" cy="533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925"/>
            <a:ext cx="4040188" cy="32924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279525"/>
            <a:ext cx="4041775" cy="5334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12925"/>
            <a:ext cx="4041775" cy="32924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933503-33CB-4E34-8AA2-8DEFE203CD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3872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5A634-E17F-470B-A9D1-7414FD1414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652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19549-23CF-4092-A04C-240B5FCC74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6611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7013"/>
            <a:ext cx="3008313" cy="9683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013"/>
            <a:ext cx="5111750" cy="48783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195388"/>
            <a:ext cx="3008313" cy="39100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99082-941F-42AC-97D9-DECDEC8A68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4158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30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1175"/>
            <a:ext cx="5486400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3575"/>
            <a:ext cx="5486400" cy="669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A44E0-AAA3-4E56-BE36-914096A4C7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52349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1"/>
          <p:cNvSpPr>
            <a:spLocks noChangeArrowheads="1"/>
          </p:cNvSpPr>
          <p:nvPr userDrawn="1"/>
        </p:nvSpPr>
        <p:spPr bwMode="auto">
          <a:xfrm>
            <a:off x="0" y="0"/>
            <a:ext cx="9153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051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57725"/>
            <a:ext cx="213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2052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57725"/>
            <a:ext cx="2895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2053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57725"/>
            <a:ext cx="213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ea typeface="+mn-ea"/>
              </a:defRPr>
            </a:lvl1pPr>
          </a:lstStyle>
          <a:p>
            <a:fld id="{A872662B-89E8-4C18-A252-8F936DF8B95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>
          <a:solidFill>
            <a:srgbClr val="716F7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>
          <a:solidFill>
            <a:srgbClr val="716F7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rgbClr val="716F7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716F7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1"/>
          <p:cNvSpPr>
            <a:spLocks noChangeArrowheads="1"/>
          </p:cNvSpPr>
          <p:nvPr userDrawn="1"/>
        </p:nvSpPr>
        <p:spPr bwMode="auto">
          <a:xfrm>
            <a:off x="0" y="0"/>
            <a:ext cx="9153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3075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57725"/>
            <a:ext cx="213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3076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57725"/>
            <a:ext cx="2895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3077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57725"/>
            <a:ext cx="213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ea typeface="+mn-ea"/>
              </a:defRPr>
            </a:lvl1pPr>
          </a:lstStyle>
          <a:p>
            <a:fld id="{ED2C5FEF-9A2F-471B-A056-54C07A10E12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16F70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>
          <a:solidFill>
            <a:srgbClr val="716F7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>
          <a:solidFill>
            <a:srgbClr val="716F7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rgbClr val="716F7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rgbClr val="716F7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rgbClr val="716F70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97488"/>
            <a:ext cx="213360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89B2ADF6-BE5F-48DD-B746-72C9D5431369}" type="datetimeFigureOut">
              <a:rPr lang="zh-CN" altLang="en-US"/>
              <a:pPr/>
              <a:t>2015/8/31</a:t>
            </a:fld>
            <a:endParaRPr lang="zh-CN" altLang="en-US"/>
          </a:p>
        </p:txBody>
      </p:sp>
      <p:sp>
        <p:nvSpPr>
          <p:cNvPr id="1027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97488"/>
            <a:ext cx="289560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endParaRPr lang="zh-CN" altLang="en-US"/>
          </a:p>
        </p:txBody>
      </p:sp>
      <p:sp>
        <p:nvSpPr>
          <p:cNvPr id="1028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97488"/>
            <a:ext cx="2133600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4BE632F6-AF68-48F6-8B23-14A1EE0AA6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190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chemeClr val="tx1"/>
            </a:gs>
            <a:gs pos="50000">
              <a:srgbClr val="0070C0"/>
            </a:gs>
            <a:gs pos="100000">
              <a:schemeClr val="tx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80" name="直接连接符 21"/>
          <p:cNvCxnSpPr>
            <a:cxnSpLocks noChangeShapeType="1"/>
          </p:cNvCxnSpPr>
          <p:nvPr/>
        </p:nvCxnSpPr>
        <p:spPr bwMode="auto">
          <a:xfrm>
            <a:off x="0" y="4575175"/>
            <a:ext cx="3635375" cy="0"/>
          </a:xfrm>
          <a:prstGeom prst="line">
            <a:avLst/>
          </a:prstGeom>
          <a:noFill/>
          <a:ln w="6350" cmpd="sng">
            <a:solidFill>
              <a:schemeClr val="bg1"/>
            </a:solidFill>
            <a:prstDash val="dash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1" name="直接连接符 22"/>
          <p:cNvCxnSpPr>
            <a:cxnSpLocks noChangeShapeType="1"/>
          </p:cNvCxnSpPr>
          <p:nvPr/>
        </p:nvCxnSpPr>
        <p:spPr bwMode="auto">
          <a:xfrm>
            <a:off x="5222875" y="4575175"/>
            <a:ext cx="3921125" cy="0"/>
          </a:xfrm>
          <a:prstGeom prst="line">
            <a:avLst/>
          </a:prstGeom>
          <a:noFill/>
          <a:ln w="6350" cmpd="sng">
            <a:solidFill>
              <a:schemeClr val="bg1"/>
            </a:solidFill>
            <a:prstDash val="dash"/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1331640" y="1975581"/>
            <a:ext cx="6516688" cy="479425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000" dirty="0" smtClean="0">
                <a:solidFill>
                  <a:srgbClr val="FFFFFF">
                    <a:lumMod val="85000"/>
                  </a:srgbClr>
                </a:solidFill>
                <a:latin typeface="微软雅黑" pitchFamily="34" charset="-122"/>
                <a:ea typeface="微软雅黑" pitchFamily="34" charset="-122"/>
              </a:rPr>
              <a:t>职团客户促销活动</a:t>
            </a:r>
            <a:endParaRPr lang="en-US" altLang="zh-CN" sz="4000" dirty="0">
              <a:solidFill>
                <a:srgbClr val="FFFFFF">
                  <a:lumMod val="85000"/>
                </a:srgb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3563888" y="4313808"/>
            <a:ext cx="1800200" cy="522734"/>
          </a:xfrm>
          <a:prstGeom prst="rect">
            <a:avLst/>
          </a:prstGeom>
        </p:spPr>
        <p:txBody>
          <a:bodyPr rtlCol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1800" dirty="0" smtClean="0">
                <a:solidFill>
                  <a:srgbClr val="FFFFFF">
                    <a:lumMod val="85000"/>
                  </a:srgbClr>
                </a:solidFill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800" dirty="0" smtClean="0">
                <a:solidFill>
                  <a:srgbClr val="FFFFFF">
                    <a:lumMod val="85000"/>
                  </a:srgbClr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1800" dirty="0">
                <a:solidFill>
                  <a:srgbClr val="FFFFFF">
                    <a:lumMod val="85000"/>
                  </a:srgbClr>
                </a:solidFill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1800" dirty="0" smtClean="0">
                <a:solidFill>
                  <a:srgbClr val="FFFFFF">
                    <a:lumMod val="85000"/>
                  </a:srgbClr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endParaRPr lang="en-US" altLang="zh-CN" sz="1800" dirty="0">
              <a:solidFill>
                <a:srgbClr val="FFFFFF">
                  <a:lumMod val="85000"/>
                </a:srgb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021962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9" name="等腰三角形 18"/>
          <p:cNvSpPr>
            <a:spLocks noChangeArrowheads="1"/>
          </p:cNvSpPr>
          <p:nvPr/>
        </p:nvSpPr>
        <p:spPr bwMode="auto">
          <a:xfrm>
            <a:off x="6876380" y="4983309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健康礼包介绍</a:t>
              </a:r>
            </a:p>
          </p:txBody>
        </p:sp>
      </p:grp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1657301" y="5168900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en-US" altLang="zh-CN" sz="1200" b="1" dirty="0" smtClean="0">
                <a:solidFill>
                  <a:srgbClr val="FF0000"/>
                </a:solidFill>
                <a:latin typeface="Franklin Gothic Medium" pitchFamily="34" charset="0"/>
                <a:ea typeface="微软雅黑" pitchFamily="34" charset="-122"/>
              </a:rPr>
              <a:t>PM2.5</a:t>
            </a:r>
            <a:r>
              <a:rPr lang="zh-CN" altLang="en-US" sz="1200" b="1" dirty="0" smtClean="0">
                <a:solidFill>
                  <a:srgbClr val="FF0000"/>
                </a:solidFill>
                <a:latin typeface="Franklin Gothic Medium" pitchFamily="34" charset="0"/>
                <a:ea typeface="微软雅黑" pitchFamily="34" charset="-122"/>
              </a:rPr>
              <a:t>防护</a:t>
            </a:r>
            <a:endParaRPr lang="zh-CN" altLang="en-US" sz="1200" b="1" dirty="0">
              <a:solidFill>
                <a:srgbClr val="FF000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6038794" y="5160963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温</a:t>
            </a:r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馨提示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3" name="等腰三角形 18"/>
          <p:cNvSpPr>
            <a:spLocks noChangeArrowheads="1"/>
          </p:cNvSpPr>
          <p:nvPr/>
        </p:nvSpPr>
        <p:spPr bwMode="auto">
          <a:xfrm>
            <a:off x="2483892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27584" y="878851"/>
            <a:ext cx="1191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>
                <a:latin typeface="微软雅黑" pitchFamily="34" charset="-122"/>
                <a:ea typeface="微软雅黑" pitchFamily="34" charset="-122"/>
              </a:rPr>
              <a:t>服</a:t>
            </a: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务介绍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60368" y="2621731"/>
            <a:ext cx="1191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使用说明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711581"/>
              </p:ext>
            </p:extLst>
          </p:nvPr>
        </p:nvGraphicFramePr>
        <p:xfrm>
          <a:off x="395536" y="1273324"/>
          <a:ext cx="4943226" cy="13041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43226"/>
              </a:tblGrid>
              <a:tr h="41998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105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、高</a:t>
                      </a:r>
                      <a:r>
                        <a:rPr lang="zh-CN" altLang="en-US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效过滤汽车室内的可吸入颗粒物</a:t>
                      </a:r>
                      <a:r>
                        <a:rPr lang="en-US" altLang="zh-CN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(pm2.5,pm10)</a:t>
                      </a:r>
                      <a:r>
                        <a:rPr lang="zh-CN" altLang="en-US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及更大颗粒物，从进入汽车室内空气的源头进行快速高效过滤，彻底解决汽车室内污染问题；保护驾乘人员健康； </a:t>
                      </a:r>
                      <a:endParaRPr lang="zh-CN" alt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592" marR="7592" marT="7592" marB="0" anchor="ctr">
                    <a:solidFill>
                      <a:srgbClr val="99CC00"/>
                    </a:solidFill>
                  </a:tcPr>
                </a:tc>
              </a:tr>
              <a:tr h="23645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sz="105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、有</a:t>
                      </a:r>
                      <a:r>
                        <a:rPr lang="zh-CN" altLang="en-US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效降低汽车空调风道内的灰尘及悬浮颗粒物，完全保证驾驶环境健康； </a:t>
                      </a:r>
                      <a:endParaRPr lang="zh-CN" alt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592" marR="7592" marT="7592" marB="0" anchor="ctr">
                    <a:solidFill>
                      <a:srgbClr val="99CC00"/>
                    </a:solidFill>
                  </a:tcPr>
                </a:tc>
              </a:tr>
              <a:tr h="58238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5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zh-CN" altLang="en-US" sz="105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en-US" altLang="zh-CN" sz="1050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PM2.5</a:t>
                      </a:r>
                      <a:r>
                        <a:rPr lang="zh-CN" altLang="en-US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防护盾是解决原车空调滤芯不能高效过滤雾霾的装置，安装在汽车空调滤芯表面，起到阻隔雾霾和净化汽车室内空气的的作用， 它不改变原车结构，高效抵御雾霾，保护您的身体健康， 是专车专用型服务；需要每行驶</a:t>
                      </a:r>
                      <a:r>
                        <a:rPr lang="en-US" altLang="zh-CN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2-3</a:t>
                      </a:r>
                      <a:r>
                        <a:rPr lang="zh-CN" altLang="en-US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个月或</a:t>
                      </a:r>
                      <a:r>
                        <a:rPr lang="en-US" altLang="zh-CN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5000</a:t>
                      </a:r>
                      <a:r>
                        <a:rPr lang="zh-CN" altLang="en-US" sz="105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公里更换一次。 </a:t>
                      </a:r>
                      <a:endParaRPr lang="zh-CN" altLang="en-US" sz="1050" b="0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592" marR="7592" marT="7592" marB="0" anchor="ctr">
                    <a:solidFill>
                      <a:srgbClr val="99CC00"/>
                    </a:solidFill>
                  </a:tcPr>
                </a:tc>
              </a:tr>
            </a:tbl>
          </a:graphicData>
        </a:graphic>
      </p:graphicFrame>
      <p:grpSp>
        <p:nvGrpSpPr>
          <p:cNvPr id="19" name="组合 18"/>
          <p:cNvGrpSpPr/>
          <p:nvPr/>
        </p:nvGrpSpPr>
        <p:grpSpPr>
          <a:xfrm>
            <a:off x="5436096" y="1273324"/>
            <a:ext cx="3614526" cy="1264791"/>
            <a:chOff x="0" y="0"/>
            <a:chExt cx="5495925" cy="1704975"/>
          </a:xfrm>
        </p:grpSpPr>
        <p:pic>
          <p:nvPicPr>
            <p:cNvPr id="24" name="图片 23" descr="C:\Documents and Settings\Administrator\桌面\项目介绍书\17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486400" cy="170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图片 2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6725" y="857250"/>
              <a:ext cx="1219200" cy="828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279317"/>
              </p:ext>
            </p:extLst>
          </p:nvPr>
        </p:nvGraphicFramePr>
        <p:xfrm>
          <a:off x="384448" y="3001516"/>
          <a:ext cx="4954314" cy="15458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427"/>
                <a:gridCol w="4764887"/>
              </a:tblGrid>
              <a:tr h="36918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汽车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雾霾年化套餐由平安合作单位北京火石节能环保科技有限公司提供，可在北京行政区域内提供上门安装服务（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次）。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</a:tr>
              <a:tr h="35051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汽车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雾霾年化套餐提供车辆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45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项安全检测、空调系统清洁、发动机舱清洗、更换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PM2.5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防霾膜等技师上门服务。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</a:tr>
              <a:tr h="41500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u="none" strike="noStrike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电子码为唯一有效结算凭证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，第一次享受服务时请出示短信内容及密码（第二次服务由服务商从安装时间起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90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天后进行二次预约安装）。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</a:tr>
              <a:tr h="23171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u="none" strike="noStrike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服务</a:t>
                      </a:r>
                      <a:r>
                        <a:rPr lang="zh-CN" alt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有效期单</a:t>
                      </a:r>
                      <a:r>
                        <a:rPr lang="zh-CN" altLang="en-US" sz="9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位</a:t>
                      </a:r>
                      <a:r>
                        <a:rPr lang="en-US" altLang="zh-CN" sz="9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lang="zh-CN" altLang="en-US" sz="900" u="none" strike="noStrike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个</a:t>
                      </a:r>
                      <a:r>
                        <a:rPr lang="zh-CN" alt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，截止日期以短信提示为准，预期不能使用。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</a:tr>
              <a:tr h="17939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u="none" strike="noStrike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服务</a:t>
                      </a:r>
                      <a:r>
                        <a:rPr lang="zh-CN" altLang="en-US" sz="9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需提前预约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，预约时间为每日（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9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00-17:30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）。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638" marR="6638" marT="6638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6" name="矩形 25"/>
          <p:cNvSpPr/>
          <p:nvPr/>
        </p:nvSpPr>
        <p:spPr>
          <a:xfrm>
            <a:off x="5471598" y="2621731"/>
            <a:ext cx="20890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预约流程、服务电话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442260"/>
              </p:ext>
            </p:extLst>
          </p:nvPr>
        </p:nvGraphicFramePr>
        <p:xfrm>
          <a:off x="5471598" y="2957991"/>
          <a:ext cx="3572760" cy="14377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6342"/>
                <a:gridCol w="3316418"/>
              </a:tblGrid>
              <a:tr h="66550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u="none" strike="noStrike" dirty="0" smtClean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为保证上门预约安装及时性，请您提前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个工作日天拨打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4008407711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预约上门安装时间，因为服务涉及部分用品为专车专用，所以请务必提供详细车型品牌、型号及生产年款等基本信息给到上门服务商。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8613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u="none" strike="noStrike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sz="900" u="none" strike="noStrike" dirty="0" smtClean="0"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服务商上门服务前电话确认预约信息后执行预约安装时间，以提高服务准确性，；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8613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zh-CN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，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18801095448</a:t>
                      </a:r>
                      <a:r>
                        <a:rPr lang="zh-CN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zh-C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8*24</a:t>
                      </a:r>
                      <a:r>
                        <a:rPr lang="zh-CN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小时）支持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030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9" name="等腰三角形 18"/>
          <p:cNvSpPr>
            <a:spLocks noChangeArrowheads="1"/>
          </p:cNvSpPr>
          <p:nvPr/>
        </p:nvSpPr>
        <p:spPr bwMode="auto">
          <a:xfrm>
            <a:off x="6876380" y="4983309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健康礼包介绍</a:t>
              </a:r>
            </a:p>
          </p:txBody>
        </p:sp>
      </p:grp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1657301" y="5168900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en-US" altLang="zh-CN" sz="1200" b="1" dirty="0" smtClean="0">
                <a:solidFill>
                  <a:srgbClr val="FF0000"/>
                </a:solidFill>
                <a:latin typeface="Franklin Gothic Medium" pitchFamily="34" charset="0"/>
                <a:ea typeface="微软雅黑" pitchFamily="34" charset="-122"/>
              </a:rPr>
              <a:t>PM2.5</a:t>
            </a:r>
            <a:r>
              <a:rPr lang="zh-CN" altLang="en-US" sz="1200" b="1" dirty="0" smtClean="0">
                <a:solidFill>
                  <a:srgbClr val="FF0000"/>
                </a:solidFill>
                <a:latin typeface="Franklin Gothic Medium" pitchFamily="34" charset="0"/>
                <a:ea typeface="微软雅黑" pitchFamily="34" charset="-122"/>
              </a:rPr>
              <a:t>防护</a:t>
            </a:r>
            <a:endParaRPr lang="zh-CN" altLang="en-US" sz="1200" b="1" dirty="0">
              <a:solidFill>
                <a:srgbClr val="FF000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6038794" y="5160963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温</a:t>
            </a:r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馨提示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3" name="等腰三角形 18"/>
          <p:cNvSpPr>
            <a:spLocks noChangeArrowheads="1"/>
          </p:cNvSpPr>
          <p:nvPr/>
        </p:nvSpPr>
        <p:spPr bwMode="auto">
          <a:xfrm>
            <a:off x="2483892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-3728" y="2621730"/>
            <a:ext cx="1191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车辆体检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932040" y="2606793"/>
            <a:ext cx="1191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车辆保养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807867"/>
              </p:ext>
            </p:extLst>
          </p:nvPr>
        </p:nvGraphicFramePr>
        <p:xfrm>
          <a:off x="1187624" y="985292"/>
          <a:ext cx="3744416" cy="39519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9380"/>
                <a:gridCol w="1088812"/>
                <a:gridCol w="792088"/>
                <a:gridCol w="1224136"/>
              </a:tblGrid>
              <a:tr h="6461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n-ea"/>
                          <a:ea typeface="+mn-ea"/>
                        </a:rPr>
                        <a:t>45</a:t>
                      </a:r>
                      <a:r>
                        <a:rPr lang="zh-CN" altLang="en-US" sz="900" b="1" u="none" strike="noStrike" dirty="0">
                          <a:effectLst/>
                          <a:latin typeface="+mn-ea"/>
                          <a:ea typeface="+mn-ea"/>
                        </a:rPr>
                        <a:t>项安全检查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023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发动机检测</a:t>
                      </a:r>
                      <a:endParaRPr lang="zh-CN" altLang="en-US" sz="9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发动机皮带涨紧度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制动                 系统                             检测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前右刹车盘片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2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发动机皮带老化度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前左刹车盘片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2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发动机油液渗漏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后右刹车盘片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发动机工况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后左刹车盘片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5909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发动机异响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电瓶                       检测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电瓶外观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231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油液                检测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刹车油湿润沸点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电瓶健康指数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461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转向油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电平指示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机油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空调              检测</a:t>
                      </a:r>
                      <a:endParaRPr lang="zh-CN" altLang="en-US" sz="9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压缩机工况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玻璃水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鼓风机工况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461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防冻液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过风量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变速箱油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出口温度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防冻液比重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全车             灯光                 检查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示宽灯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轮胎               检测</a:t>
                      </a:r>
                      <a:endParaRPr lang="zh-CN" altLang="en-US" sz="9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前右胎性能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近光灯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前右胎胎压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远光灯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前左胎性能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转向灯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前左胎胎压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雾灯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后右胎性能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刹车灯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后右胎胎压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倒车灯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后左胎性能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雨刷                   检测</a:t>
                      </a:r>
                      <a:endParaRPr lang="zh-CN" altLang="en-US" sz="9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雨刷片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后左胎胎压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雨刷胶条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74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备胎胎压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雨刷功能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461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胎充气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喷水嘴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46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超值小养护</a:t>
                      </a:r>
                      <a:endParaRPr lang="zh-CN" altLang="en-US" sz="9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900" u="none" strike="noStrike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轮螺丝紧固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124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电瓶桩头德式养护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929" marR="3929" marT="392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345458"/>
              </p:ext>
            </p:extLst>
          </p:nvPr>
        </p:nvGraphicFramePr>
        <p:xfrm>
          <a:off x="6156176" y="985291"/>
          <a:ext cx="2459908" cy="39891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4977"/>
                <a:gridCol w="764809"/>
                <a:gridCol w="465145"/>
                <a:gridCol w="614977"/>
              </a:tblGrid>
              <a:tr h="431945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空调              系统                清洁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空调系统采风口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发动机舱清洗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发动机舱内，可以看到的外观，包含橡胶件儿的防护、清洁、养护等环节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19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拆装空调滤芯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319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清洁原车空调滤芯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319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更换空调滤芯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3194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>
                          <a:effectLst/>
                          <a:latin typeface="+mn-ea"/>
                          <a:ea typeface="+mn-ea"/>
                        </a:rPr>
                        <a:t>清洗空调滤芯的风道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2941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更换                防霾膜</a:t>
                      </a:r>
                      <a:endParaRPr lang="zh-CN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常态下，车辆安装前后空调出风口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PM2.5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过滤效率达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90%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以上，安装后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分钟车内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PM2.5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降至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微克</a:t>
                      </a:r>
                      <a:r>
                        <a:rPr lang="en-US" altLang="zh-CN" sz="900" u="none" strike="noStrike" dirty="0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900" u="none" strike="noStrike" dirty="0">
                          <a:effectLst/>
                          <a:latin typeface="+mn-ea"/>
                          <a:ea typeface="+mn-ea"/>
                        </a:rPr>
                        <a:t>每立方米以下，以上过滤性能取决于汽车空调系统过滤系统构造因素。（特殊车型空调换气方式不同，对于空调滤芯安装位置在驾驶室外的车辆，车内数值会略高于空调滤芯安装位置在驾驶舱内的车辆）。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97218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3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4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投保及活动详询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5" name="矩形 4"/>
          <p:cNvSpPr/>
          <p:nvPr/>
        </p:nvSpPr>
        <p:spPr>
          <a:xfrm>
            <a:off x="2760501" y="841276"/>
            <a:ext cx="33457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1—</a:t>
            </a:r>
            <a:r>
              <a:rPr lang="zh-CN" alt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企业专属链接</a:t>
            </a:r>
            <a:endParaRPr lang="zh-CN" alt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86283" y="1633364"/>
            <a:ext cx="394851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2— </a:t>
            </a:r>
            <a:r>
              <a:rPr lang="en-US" altLang="zh-CN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4008000000</a:t>
            </a:r>
            <a:r>
              <a:rPr lang="zh-CN" alt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转</a:t>
            </a:r>
            <a:r>
              <a:rPr lang="en-US" altLang="zh-CN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zh-CN" alt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755576" y="2571752"/>
            <a:ext cx="7669254" cy="2734020"/>
            <a:chOff x="-910" y="2417416"/>
            <a:chExt cx="7669254" cy="2734020"/>
          </a:xfrm>
        </p:grpSpPr>
        <p:cxnSp>
          <p:nvCxnSpPr>
            <p:cNvPr id="8" name="直接连接符 2"/>
            <p:cNvCxnSpPr>
              <a:cxnSpLocks noChangeShapeType="1"/>
            </p:cNvCxnSpPr>
            <p:nvPr/>
          </p:nvCxnSpPr>
          <p:spPr bwMode="auto">
            <a:xfrm flipV="1">
              <a:off x="1404938" y="2489151"/>
              <a:ext cx="5903912" cy="2365375"/>
            </a:xfrm>
            <a:prstGeom prst="line">
              <a:avLst/>
            </a:prstGeom>
            <a:noFill/>
            <a:ln w="9525" cmpd="sng">
              <a:solidFill>
                <a:srgbClr val="80808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5" name="组合 14"/>
            <p:cNvGrpSpPr/>
            <p:nvPr/>
          </p:nvGrpSpPr>
          <p:grpSpPr>
            <a:xfrm>
              <a:off x="-910" y="2417416"/>
              <a:ext cx="7669254" cy="2734020"/>
              <a:chOff x="-910" y="2417416"/>
              <a:chExt cx="7669254" cy="2734020"/>
            </a:xfrm>
          </p:grpSpPr>
          <p:sp>
            <p:nvSpPr>
              <p:cNvPr id="9" name="矩形 16"/>
              <p:cNvSpPr>
                <a:spLocks noChangeArrowheads="1"/>
              </p:cNvSpPr>
              <p:nvPr/>
            </p:nvSpPr>
            <p:spPr bwMode="auto">
              <a:xfrm>
                <a:off x="683568" y="2417416"/>
                <a:ext cx="6984776" cy="21698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600" dirty="0" smtClean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                                                                          </a:t>
                </a:r>
                <a:r>
                  <a:rPr lang="zh-CN" altLang="en-US" dirty="0" smtClean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点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击“企业专属链接”</a:t>
                </a:r>
              </a:p>
              <a:p>
                <a:pPr>
                  <a:lnSpc>
                    <a:spcPct val="150000"/>
                  </a:lnSpc>
                </a:pPr>
                <a:r>
                  <a:rPr lang="zh-CN" altLang="en-US" sz="1600" dirty="0" smtClean="0">
                    <a:latin typeface="Franklin Gothic Medium" pitchFamily="34" charset="0"/>
                    <a:ea typeface="微软雅黑" pitchFamily="34" charset="-122"/>
                  </a:rPr>
                  <a:t>                                                             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在线自主</a:t>
                </a:r>
                <a:r>
                  <a:rPr lang="en-US" altLang="zh-CN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DIY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险种</a:t>
                </a:r>
              </a:p>
              <a:p>
                <a:pPr>
                  <a:lnSpc>
                    <a:spcPct val="150000"/>
                  </a:lnSpc>
                </a:pPr>
                <a:r>
                  <a:rPr lang="zh-CN" altLang="en-US" sz="1600" dirty="0" smtClean="0">
                    <a:latin typeface="Franklin Gothic Medium" pitchFamily="34" charset="0"/>
                    <a:ea typeface="微软雅黑" pitchFamily="34" charset="-122"/>
                  </a:rPr>
                  <a:t>                                     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 体验网上</a:t>
                </a:r>
                <a:r>
                  <a:rPr lang="zh-CN" altLang="en-US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快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速报价</a:t>
                </a:r>
              </a:p>
              <a:p>
                <a:pPr>
                  <a:lnSpc>
                    <a:spcPct val="150000"/>
                  </a:lnSpc>
                </a:pPr>
                <a:r>
                  <a:rPr lang="zh-CN" altLang="en-US" sz="1600" dirty="0" smtClean="0">
                    <a:latin typeface="Franklin Gothic Medium" pitchFamily="34" charset="0"/>
                    <a:ea typeface="微软雅黑" pitchFamily="34" charset="-122"/>
                  </a:rPr>
                  <a:t>                  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 轻松实现</a:t>
                </a:r>
                <a:r>
                  <a:rPr lang="zh-CN" altLang="en-US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线上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支付</a:t>
                </a:r>
              </a:p>
              <a:p>
                <a:pPr>
                  <a:lnSpc>
                    <a:spcPct val="150000"/>
                  </a:lnSpc>
                </a:pP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享受保单</a:t>
                </a:r>
                <a:r>
                  <a:rPr lang="zh-CN" altLang="en-US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免费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配送</a:t>
                </a: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1979712" y="3480693"/>
                <a:ext cx="3888432" cy="11541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                                                         </a:t>
                </a:r>
              </a:p>
              <a:p>
                <a:pPr>
                  <a:lnSpc>
                    <a:spcPct val="150000"/>
                  </a:lnSpc>
                </a:pP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                                       </a:t>
                </a:r>
                <a:r>
                  <a:rPr lang="en-US" altLang="zh-CN" sz="1400" dirty="0" smtClean="0">
                    <a:latin typeface="Franklin Gothic Medium" pitchFamily="34" charset="0"/>
                    <a:ea typeface="微软雅黑" pitchFamily="34" charset="-122"/>
                  </a:rPr>
                  <a:t> 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储</a:t>
                </a:r>
                <a:r>
                  <a:rPr lang="zh-CN" altLang="en-US" sz="1400" dirty="0">
                    <a:latin typeface="Franklin Gothic Medium" pitchFamily="34" charset="0"/>
                    <a:ea typeface="微软雅黑" pitchFamily="34" charset="-122"/>
                  </a:rPr>
                  <a:t>迎迎、韩彤</a:t>
                </a:r>
                <a:r>
                  <a:rPr lang="zh-CN" altLang="en-US" sz="1400" dirty="0" smtClean="0">
                    <a:latin typeface="Franklin Gothic Medium" pitchFamily="34" charset="0"/>
                    <a:ea typeface="微软雅黑" pitchFamily="34" charset="-122"/>
                  </a:rPr>
                  <a:t>彤     </a:t>
                </a:r>
                <a:endParaRPr lang="en-US" altLang="zh-CN" sz="1400" dirty="0" smtClean="0">
                  <a:latin typeface="Franklin Gothic Medium" pitchFamily="34" charset="0"/>
                  <a:ea typeface="微软雅黑" pitchFamily="34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1400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 </a:t>
                </a:r>
                <a:r>
                  <a:rPr lang="en-US" altLang="zh-CN" sz="1400" dirty="0" smtClean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                </a:t>
                </a:r>
                <a:r>
                  <a:rPr lang="en-US" altLang="zh-CN" dirty="0" smtClean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4008000000</a:t>
                </a:r>
                <a:r>
                  <a:rPr lang="zh-CN" altLang="en-US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转</a:t>
                </a:r>
                <a:r>
                  <a:rPr lang="en-US" altLang="zh-CN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5</a:t>
                </a:r>
                <a:endParaRPr lang="zh-CN" altLang="en-US" dirty="0">
                  <a:solidFill>
                    <a:srgbClr val="0070C0"/>
                  </a:solidFill>
                  <a:latin typeface="Franklin Gothic Medium" pitchFamily="34" charset="0"/>
                  <a:ea typeface="微软雅黑" pitchFamily="34" charset="-122"/>
                </a:endParaRPr>
              </a:p>
            </p:txBody>
          </p:sp>
          <p:grpSp>
            <p:nvGrpSpPr>
              <p:cNvPr id="14" name="组合 13"/>
              <p:cNvGrpSpPr/>
              <p:nvPr/>
            </p:nvGrpSpPr>
            <p:grpSpPr>
              <a:xfrm>
                <a:off x="-910" y="4557616"/>
                <a:ext cx="1388083" cy="593820"/>
                <a:chOff x="16856" y="3559824"/>
                <a:chExt cx="1388083" cy="593820"/>
              </a:xfrm>
            </p:grpSpPr>
            <p:sp>
              <p:nvSpPr>
                <p:cNvPr id="11" name="矩形 10"/>
                <p:cNvSpPr/>
                <p:nvPr/>
              </p:nvSpPr>
              <p:spPr>
                <a:xfrm>
                  <a:off x="69756" y="3559824"/>
                  <a:ext cx="126188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1400" b="1" dirty="0" smtClean="0">
                      <a:solidFill>
                        <a:srgbClr val="00B050"/>
                      </a:solidFill>
                      <a:latin typeface="+mn-ea"/>
                      <a:ea typeface="+mn-ea"/>
                    </a:rPr>
                    <a:t>登陆专属链接</a:t>
                  </a:r>
                  <a:endParaRPr lang="zh-CN" altLang="en-US" sz="1400" b="1" dirty="0">
                    <a:solidFill>
                      <a:srgbClr val="00B050"/>
                    </a:solidFill>
                    <a:latin typeface="+mn-ea"/>
                    <a:ea typeface="+mn-ea"/>
                  </a:endParaRPr>
                </a:p>
              </p:txBody>
            </p:sp>
            <p:sp>
              <p:nvSpPr>
                <p:cNvPr id="12" name="矩形 11"/>
                <p:cNvSpPr/>
                <p:nvPr/>
              </p:nvSpPr>
              <p:spPr>
                <a:xfrm>
                  <a:off x="16856" y="3845867"/>
                  <a:ext cx="131478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zh-CN" altLang="en-US" sz="1400" b="1" dirty="0" smtClean="0">
                      <a:solidFill>
                        <a:srgbClr val="00B0F0"/>
                      </a:solidFill>
                      <a:latin typeface="+mn-ea"/>
                      <a:ea typeface="+mn-ea"/>
                    </a:rPr>
                    <a:t> 致电企业专线</a:t>
                  </a:r>
                  <a:endParaRPr lang="zh-CN" altLang="en-US" sz="1400" b="1" dirty="0">
                    <a:solidFill>
                      <a:srgbClr val="00B0F0"/>
                    </a:solidFill>
                    <a:latin typeface="+mn-ea"/>
                    <a:ea typeface="+mn-ea"/>
                  </a:endParaRPr>
                </a:p>
              </p:txBody>
            </p:sp>
            <p:cxnSp>
              <p:nvCxnSpPr>
                <p:cNvPr id="13" name="直接连接符 25"/>
                <p:cNvCxnSpPr>
                  <a:cxnSpLocks noChangeShapeType="1"/>
                </p:cNvCxnSpPr>
                <p:nvPr/>
              </p:nvCxnSpPr>
              <p:spPr bwMode="auto">
                <a:xfrm flipH="1">
                  <a:off x="35496" y="3854450"/>
                  <a:ext cx="1369443" cy="0"/>
                </a:xfrm>
                <a:prstGeom prst="line">
                  <a:avLst/>
                </a:prstGeom>
                <a:noFill/>
                <a:ln w="6350" cmpd="sng">
                  <a:solidFill>
                    <a:srgbClr val="808080"/>
                  </a:solidFill>
                  <a:round/>
                  <a:headEnd type="oval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</p:grpSp>
      <p:grpSp>
        <p:nvGrpSpPr>
          <p:cNvPr id="17" name="组合 16"/>
          <p:cNvGrpSpPr/>
          <p:nvPr/>
        </p:nvGrpSpPr>
        <p:grpSpPr>
          <a:xfrm>
            <a:off x="95312" y="49188"/>
            <a:ext cx="2087835" cy="1967809"/>
            <a:chOff x="1116013" y="1128713"/>
            <a:chExt cx="2591891" cy="3369206"/>
          </a:xfrm>
        </p:grpSpPr>
        <p:sp>
          <p:nvSpPr>
            <p:cNvPr id="18" name="TextBox 19"/>
            <p:cNvSpPr txBox="1">
              <a:spLocks noChangeArrowheads="1"/>
            </p:cNvSpPr>
            <p:nvPr/>
          </p:nvSpPr>
          <p:spPr bwMode="auto">
            <a:xfrm>
              <a:off x="2046287" y="3090863"/>
              <a:ext cx="1661617" cy="68505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zh-CN" altLang="en-US" sz="2000" dirty="0">
                  <a:solidFill>
                    <a:srgbClr val="FFFFFF"/>
                  </a:solidFill>
                  <a:latin typeface="+mn-ea"/>
                  <a:ea typeface="+mn-ea"/>
                </a:rPr>
                <a:t>投</a:t>
              </a:r>
              <a:r>
                <a:rPr lang="zh-CN" altLang="en-US" sz="2000" dirty="0" smtClean="0">
                  <a:solidFill>
                    <a:srgbClr val="FFFFFF"/>
                  </a:solidFill>
                  <a:latin typeface="+mn-ea"/>
                  <a:ea typeface="+mn-ea"/>
                </a:rPr>
                <a:t>保服务</a:t>
              </a:r>
              <a:endParaRPr lang="zh-CN" altLang="en-US" sz="20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  <p:cxnSp>
          <p:nvCxnSpPr>
            <p:cNvPr id="19" name="直接连接符 3"/>
            <p:cNvCxnSpPr>
              <a:cxnSpLocks noChangeShapeType="1"/>
            </p:cNvCxnSpPr>
            <p:nvPr/>
          </p:nvCxnSpPr>
          <p:spPr bwMode="auto">
            <a:xfrm>
              <a:off x="1863725" y="2195513"/>
              <a:ext cx="0" cy="1792287"/>
            </a:xfrm>
            <a:prstGeom prst="line">
              <a:avLst/>
            </a:pr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直接连接符 5"/>
            <p:cNvCxnSpPr>
              <a:cxnSpLocks noChangeShapeType="1"/>
            </p:cNvCxnSpPr>
            <p:nvPr/>
          </p:nvCxnSpPr>
          <p:spPr bwMode="auto">
            <a:xfrm>
              <a:off x="1116013" y="2943225"/>
              <a:ext cx="2382837" cy="0"/>
            </a:xfrm>
            <a:prstGeom prst="line">
              <a:avLst/>
            </a:pr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TextBox 8"/>
            <p:cNvSpPr txBox="1">
              <a:spLocks noChangeArrowheads="1"/>
            </p:cNvSpPr>
            <p:nvPr/>
          </p:nvSpPr>
          <p:spPr bwMode="auto">
            <a:xfrm>
              <a:off x="1116013" y="3865563"/>
              <a:ext cx="1220787" cy="632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70C0"/>
                  </a:solidFill>
                  <a:latin typeface="+mn-ea"/>
                  <a:ea typeface="+mn-ea"/>
                </a:rPr>
                <a:t>&gt;&gt;&gt;</a:t>
              </a:r>
              <a:endParaRPr lang="zh-CN" altLang="en-US">
                <a:solidFill>
                  <a:srgbClr val="0070C0"/>
                </a:solidFill>
                <a:latin typeface="+mn-ea"/>
                <a:ea typeface="+mn-ea"/>
              </a:endParaRPr>
            </a:p>
          </p:txBody>
        </p:sp>
        <p:sp>
          <p:nvSpPr>
            <p:cNvPr id="22" name="TextBox 1"/>
            <p:cNvSpPr txBox="1">
              <a:spLocks noChangeArrowheads="1"/>
            </p:cNvSpPr>
            <p:nvPr/>
          </p:nvSpPr>
          <p:spPr bwMode="auto">
            <a:xfrm>
              <a:off x="1116013" y="1128713"/>
              <a:ext cx="749299" cy="1580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5400" dirty="0">
                  <a:solidFill>
                    <a:srgbClr val="969696"/>
                  </a:solidFill>
                  <a:latin typeface="+mn-ea"/>
                  <a:ea typeface="+mn-ea"/>
                </a:rPr>
                <a:t>2</a:t>
              </a:r>
              <a:endParaRPr lang="zh-CN" altLang="en-US" sz="5400" dirty="0">
                <a:solidFill>
                  <a:srgbClr val="969696"/>
                </a:solidFill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27853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334786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平安服务保障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-22225" y="4360863"/>
            <a:ext cx="9177338" cy="1587499"/>
            <a:chOff x="0" y="0"/>
            <a:chExt cx="9181274" cy="1588274"/>
          </a:xfrm>
        </p:grpSpPr>
        <p:sp>
          <p:nvSpPr>
            <p:cNvPr id="10" name="矩形 21"/>
            <p:cNvSpPr>
              <a:spLocks noChangeArrowheads="1"/>
            </p:cNvSpPr>
            <p:nvPr/>
          </p:nvSpPr>
          <p:spPr bwMode="auto">
            <a:xfrm>
              <a:off x="0" y="796186"/>
              <a:ext cx="9181274" cy="79208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1" name="等腰三角形 23"/>
            <p:cNvSpPr>
              <a:spLocks noChangeArrowheads="1"/>
            </p:cNvSpPr>
            <p:nvPr/>
          </p:nvSpPr>
          <p:spPr bwMode="auto">
            <a:xfrm>
              <a:off x="14856" y="0"/>
              <a:ext cx="1573038" cy="811334"/>
            </a:xfrm>
            <a:prstGeom prst="triangle">
              <a:avLst>
                <a:gd name="adj" fmla="val 0"/>
              </a:avLst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12" name="TextBox 40"/>
          <p:cNvSpPr txBox="1">
            <a:spLocks noChangeArrowheads="1"/>
          </p:cNvSpPr>
          <p:nvPr/>
        </p:nvSpPr>
        <p:spPr bwMode="auto">
          <a:xfrm>
            <a:off x="3607991" y="5244537"/>
            <a:ext cx="2116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400" u="sng" dirty="0" smtClean="0">
                <a:solidFill>
                  <a:schemeClr val="bg1"/>
                </a:solidFill>
                <a:latin typeface="Franklin Gothic Medium" pitchFamily="34" charset="0"/>
                <a:ea typeface="微软雅黑" pitchFamily="34" charset="-122"/>
              </a:rPr>
              <a:t>专业平安     专属为您</a:t>
            </a:r>
            <a:endParaRPr lang="zh-CN" altLang="en-US" sz="1400" u="sng" dirty="0">
              <a:solidFill>
                <a:schemeClr val="bg1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13" name="等腰三角形 24"/>
          <p:cNvSpPr>
            <a:spLocks noChangeArrowheads="1"/>
          </p:cNvSpPr>
          <p:nvPr/>
        </p:nvSpPr>
        <p:spPr bwMode="auto">
          <a:xfrm>
            <a:off x="4572124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4" name="Group 33"/>
          <p:cNvGrpSpPr>
            <a:grpSpLocks/>
          </p:cNvGrpSpPr>
          <p:nvPr/>
        </p:nvGrpSpPr>
        <p:grpSpPr bwMode="auto">
          <a:xfrm>
            <a:off x="2271266" y="1253208"/>
            <a:ext cx="6693222" cy="3662368"/>
            <a:chOff x="251" y="983"/>
            <a:chExt cx="5654" cy="3165"/>
          </a:xfrm>
        </p:grpSpPr>
        <p:sp>
          <p:nvSpPr>
            <p:cNvPr id="15" name="AutoShape 3"/>
            <p:cNvSpPr>
              <a:spLocks noChangeArrowheads="1"/>
            </p:cNvSpPr>
            <p:nvPr/>
          </p:nvSpPr>
          <p:spPr bwMode="gray">
            <a:xfrm rot="-3626814">
              <a:off x="2875" y="1599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AutoShape 4"/>
            <p:cNvSpPr>
              <a:spLocks noChangeArrowheads="1"/>
            </p:cNvSpPr>
            <p:nvPr/>
          </p:nvSpPr>
          <p:spPr bwMode="gray">
            <a:xfrm rot="3465783">
              <a:off x="2907" y="2928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AutoShape 5"/>
            <p:cNvSpPr>
              <a:spLocks noChangeArrowheads="1"/>
            </p:cNvSpPr>
            <p:nvPr/>
          </p:nvSpPr>
          <p:spPr bwMode="gray">
            <a:xfrm rot="-7230978">
              <a:off x="2139" y="1613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AutoShape 6"/>
            <p:cNvSpPr>
              <a:spLocks noChangeArrowheads="1"/>
            </p:cNvSpPr>
            <p:nvPr/>
          </p:nvSpPr>
          <p:spPr bwMode="gray">
            <a:xfrm rot="7535209">
              <a:off x="2115" y="2907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AutoShape 7"/>
            <p:cNvSpPr>
              <a:spLocks noChangeArrowheads="1"/>
            </p:cNvSpPr>
            <p:nvPr/>
          </p:nvSpPr>
          <p:spPr bwMode="gray">
            <a:xfrm>
              <a:off x="3272" y="2275"/>
              <a:ext cx="499" cy="182"/>
            </a:xfrm>
            <a:prstGeom prst="rightArrow">
              <a:avLst>
                <a:gd name="adj1" fmla="val 35167"/>
                <a:gd name="adj2" fmla="val 11102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AutoShape 8"/>
            <p:cNvSpPr>
              <a:spLocks noChangeArrowheads="1"/>
            </p:cNvSpPr>
            <p:nvPr/>
          </p:nvSpPr>
          <p:spPr bwMode="gray">
            <a:xfrm rot="10800000">
              <a:off x="1754" y="2271"/>
              <a:ext cx="544" cy="182"/>
            </a:xfrm>
            <a:prstGeom prst="rightArrow">
              <a:avLst>
                <a:gd name="adj1" fmla="val 35167"/>
                <a:gd name="adj2" fmla="val 121041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Oval 9"/>
            <p:cNvSpPr>
              <a:spLocks noChangeArrowheads="1"/>
            </p:cNvSpPr>
            <p:nvPr/>
          </p:nvSpPr>
          <p:spPr bwMode="auto">
            <a:xfrm>
              <a:off x="1578" y="1168"/>
              <a:ext cx="2358" cy="2359"/>
            </a:xfrm>
            <a:prstGeom prst="ellipse">
              <a:avLst/>
            </a:prstGeom>
            <a:noFill/>
            <a:ln w="38100" algn="ctr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5" name="Text Box 10"/>
            <p:cNvSpPr txBox="1">
              <a:spLocks noChangeArrowheads="1"/>
            </p:cNvSpPr>
            <p:nvPr/>
          </p:nvSpPr>
          <p:spPr bwMode="auto">
            <a:xfrm>
              <a:off x="3542" y="983"/>
              <a:ext cx="2218" cy="5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r>
                <a:rPr lang="en-US" altLang="zh-CN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7</a:t>
              </a:r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天</a:t>
              </a:r>
              <a:r>
                <a:rPr lang="en-US" altLang="zh-CN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24</a:t>
              </a:r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小时免费救援服务：</a:t>
              </a:r>
              <a:endParaRPr lang="en-US" altLang="zh-CN" sz="12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en-US" altLang="zh-CN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zh-CN" altLang="zh-CN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接电</a:t>
              </a:r>
              <a:r>
                <a:rPr lang="zh-CN" altLang="zh-CN" sz="1200" b="1" dirty="0" smtClean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、加</a:t>
              </a:r>
              <a:r>
                <a:rPr lang="zh-CN" altLang="zh-CN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水、换胎、现场抢修、拖车牵引</a:t>
              </a:r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（</a:t>
              </a:r>
              <a:r>
                <a:rPr lang="en-US" altLang="zh-CN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100</a:t>
              </a:r>
              <a:r>
                <a:rPr lang="zh-CN" altLang="zh-CN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公里内）、吊装救</a:t>
              </a:r>
              <a:r>
                <a:rPr lang="zh-CN" altLang="zh-CN" sz="1200" b="1" dirty="0" smtClean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援</a:t>
              </a:r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。</a:t>
              </a:r>
              <a:r>
                <a:rPr lang="en-US" altLang="zh-CN" sz="1200" b="1" dirty="0" smtClean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 </a:t>
              </a:r>
              <a:endParaRPr lang="en-US" altLang="zh-CN" sz="12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6" name="Text Box 11"/>
            <p:cNvSpPr txBox="1">
              <a:spLocks noChangeArrowheads="1"/>
            </p:cNvSpPr>
            <p:nvPr/>
          </p:nvSpPr>
          <p:spPr bwMode="auto">
            <a:xfrm>
              <a:off x="813" y="996"/>
              <a:ext cx="1306" cy="3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r>
                <a:rPr lang="en-US" altLang="zh-CN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7</a:t>
              </a:r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天</a:t>
              </a:r>
              <a:r>
                <a:rPr lang="en-US" altLang="zh-CN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24</a:t>
              </a:r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小时电话报案</a:t>
              </a:r>
              <a:endParaRPr lang="en-US" altLang="zh-CN" sz="12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受理、咨询服务；</a:t>
              </a:r>
              <a:endParaRPr lang="en-US" altLang="zh-CN" sz="12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7" name="Text Box 12"/>
            <p:cNvSpPr txBox="1">
              <a:spLocks noChangeArrowheads="1"/>
            </p:cNvSpPr>
            <p:nvPr/>
          </p:nvSpPr>
          <p:spPr bwMode="auto">
            <a:xfrm>
              <a:off x="4059" y="2205"/>
              <a:ext cx="1846" cy="3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r>
                <a:rPr lang="en-US" altLang="zh-CN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7</a:t>
              </a:r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天</a:t>
              </a:r>
              <a:r>
                <a:rPr lang="en-US" altLang="zh-CN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8</a:t>
              </a:r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小时理赔服务：</a:t>
              </a:r>
              <a:endParaRPr lang="en-US" altLang="zh-CN" sz="12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万元以下，资料齐全当天赔付</a:t>
              </a:r>
              <a:endParaRPr lang="en-US" altLang="zh-CN" sz="12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8" name="Text Box 13"/>
            <p:cNvSpPr txBox="1">
              <a:spLocks noChangeArrowheads="1"/>
            </p:cNvSpPr>
            <p:nvPr/>
          </p:nvSpPr>
          <p:spPr bwMode="auto">
            <a:xfrm>
              <a:off x="3563" y="3430"/>
              <a:ext cx="1456" cy="7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“快易免”服务：</a:t>
              </a:r>
              <a:endParaRPr lang="en-US" altLang="zh-CN" sz="12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快：一天赔付</a:t>
              </a:r>
              <a:endParaRPr lang="en-US" altLang="zh-CN" sz="12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易：上门代收理赔资料</a:t>
              </a:r>
              <a:endParaRPr lang="en-US" altLang="zh-CN" sz="12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免：免费道路救援</a:t>
              </a:r>
              <a:endParaRPr lang="en-US" altLang="zh-CN" sz="12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9" name="Text Box 14"/>
            <p:cNvSpPr txBox="1">
              <a:spLocks noChangeArrowheads="1"/>
            </p:cNvSpPr>
            <p:nvPr/>
          </p:nvSpPr>
          <p:spPr bwMode="auto">
            <a:xfrm>
              <a:off x="251" y="2210"/>
              <a:ext cx="1359" cy="5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直赔服务：</a:t>
              </a:r>
              <a:endParaRPr lang="en-US" altLang="zh-CN" sz="12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北京市百余家</a:t>
              </a:r>
              <a:r>
                <a:rPr lang="en-US" altLang="zh-CN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4S</a:t>
              </a:r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店及修理厂</a:t>
              </a:r>
              <a:endParaRPr lang="en-US" altLang="zh-CN" sz="12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0" name="Text Box 15"/>
            <p:cNvSpPr txBox="1">
              <a:spLocks noChangeArrowheads="1"/>
            </p:cNvSpPr>
            <p:nvPr/>
          </p:nvSpPr>
          <p:spPr bwMode="auto">
            <a:xfrm>
              <a:off x="612" y="3456"/>
              <a:ext cx="1625" cy="3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r>
                <a:rPr lang="zh-CN" altLang="en-US" sz="12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全国网上通赔服务：</a:t>
              </a:r>
            </a:p>
            <a:p>
              <a:r>
                <a:rPr lang="en-US" altLang="zh-CN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zh-CN" altLang="en-US" sz="1200" b="1" dirty="0">
                  <a:solidFill>
                    <a:schemeClr val="bg1">
                      <a:lumMod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“异地出险，就地赔付”</a:t>
              </a:r>
              <a:endParaRPr lang="en-US" altLang="zh-CN" sz="1200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1" name="Oval 16"/>
            <p:cNvSpPr>
              <a:spLocks noChangeArrowheads="1"/>
            </p:cNvSpPr>
            <p:nvPr/>
          </p:nvSpPr>
          <p:spPr bwMode="gray">
            <a:xfrm>
              <a:off x="1488" y="2288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2" name="Oval 17"/>
            <p:cNvSpPr>
              <a:spLocks noChangeArrowheads="1"/>
            </p:cNvSpPr>
            <p:nvPr/>
          </p:nvSpPr>
          <p:spPr bwMode="gray">
            <a:xfrm>
              <a:off x="2064" y="1248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3" name="Oval 18"/>
            <p:cNvSpPr>
              <a:spLocks noChangeArrowheads="1"/>
            </p:cNvSpPr>
            <p:nvPr/>
          </p:nvSpPr>
          <p:spPr bwMode="gray">
            <a:xfrm>
              <a:off x="3264" y="1248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4" name="Oval 19"/>
            <p:cNvSpPr>
              <a:spLocks noChangeArrowheads="1"/>
            </p:cNvSpPr>
            <p:nvPr/>
          </p:nvSpPr>
          <p:spPr bwMode="gray">
            <a:xfrm>
              <a:off x="2016" y="3264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5" name="Oval 20"/>
            <p:cNvSpPr>
              <a:spLocks noChangeArrowheads="1"/>
            </p:cNvSpPr>
            <p:nvPr/>
          </p:nvSpPr>
          <p:spPr bwMode="gray">
            <a:xfrm>
              <a:off x="3264" y="3264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6" name="Oval 21"/>
            <p:cNvSpPr>
              <a:spLocks noChangeArrowheads="1"/>
            </p:cNvSpPr>
            <p:nvPr/>
          </p:nvSpPr>
          <p:spPr bwMode="gray">
            <a:xfrm>
              <a:off x="3840" y="228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100000">
                  <a:schemeClr val="accent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7" name="Oval 22"/>
            <p:cNvSpPr>
              <a:spLocks noChangeArrowheads="1"/>
            </p:cNvSpPr>
            <p:nvPr/>
          </p:nvSpPr>
          <p:spPr bwMode="gray">
            <a:xfrm>
              <a:off x="2233" y="1817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8" name="Oval 23"/>
            <p:cNvSpPr>
              <a:spLocks noChangeArrowheads="1"/>
            </p:cNvSpPr>
            <p:nvPr/>
          </p:nvSpPr>
          <p:spPr bwMode="gray">
            <a:xfrm>
              <a:off x="2232" y="1822"/>
              <a:ext cx="1073" cy="106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32001"/>
                  </a:schemeClr>
                </a:gs>
                <a:gs pos="100000">
                  <a:schemeClr val="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9" name="Oval 24"/>
            <p:cNvSpPr>
              <a:spLocks noChangeArrowheads="1"/>
            </p:cNvSpPr>
            <p:nvPr/>
          </p:nvSpPr>
          <p:spPr bwMode="gray">
            <a:xfrm>
              <a:off x="2303" y="1886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40" name="Oval 25"/>
            <p:cNvSpPr>
              <a:spLocks noChangeArrowheads="1"/>
            </p:cNvSpPr>
            <p:nvPr/>
          </p:nvSpPr>
          <p:spPr bwMode="gray">
            <a:xfrm>
              <a:off x="2331" y="1908"/>
              <a:ext cx="933" cy="92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41" name="Oval 26"/>
            <p:cNvSpPr>
              <a:spLocks noChangeArrowheads="1"/>
            </p:cNvSpPr>
            <p:nvPr/>
          </p:nvSpPr>
          <p:spPr bwMode="gray">
            <a:xfrm>
              <a:off x="2350" y="1933"/>
              <a:ext cx="840" cy="83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grpSp>
          <p:nvGrpSpPr>
            <p:cNvPr id="42" name="Group 27"/>
            <p:cNvGrpSpPr>
              <a:grpSpLocks/>
            </p:cNvGrpSpPr>
            <p:nvPr/>
          </p:nvGrpSpPr>
          <p:grpSpPr bwMode="auto">
            <a:xfrm>
              <a:off x="2363" y="1945"/>
              <a:ext cx="813" cy="805"/>
              <a:chOff x="4166" y="1706"/>
              <a:chExt cx="1252" cy="1252"/>
            </a:xfrm>
          </p:grpSpPr>
          <p:sp>
            <p:nvSpPr>
              <p:cNvPr id="44" name="Oval 28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45" name="Oval 29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46" name="Oval 30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47" name="Oval 31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43" name="Text Box 32"/>
            <p:cNvSpPr txBox="1">
              <a:spLocks noChangeArrowheads="1"/>
            </p:cNvSpPr>
            <p:nvPr/>
          </p:nvSpPr>
          <p:spPr bwMode="gray">
            <a:xfrm>
              <a:off x="2500" y="2090"/>
              <a:ext cx="546" cy="5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pPr algn="ctr"/>
              <a:r>
                <a:rPr lang="zh-CN" altLang="en-US" sz="18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基</a:t>
              </a:r>
              <a:r>
                <a:rPr lang="zh-CN" altLang="en-US" sz="1800" b="1" dirty="0" smtClean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础</a:t>
              </a:r>
              <a:endParaRPr lang="en-US" altLang="zh-CN" sz="18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r>
                <a:rPr lang="zh-CN" altLang="en-US" sz="1800" b="1" dirty="0" smtClean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服</a:t>
              </a:r>
              <a:r>
                <a:rPr lang="zh-CN" altLang="en-US" sz="1800" b="1" dirty="0">
                  <a:solidFill>
                    <a:srgbClr val="0070C0"/>
                  </a:solidFill>
                  <a:latin typeface="微软雅黑" pitchFamily="34" charset="-122"/>
                  <a:ea typeface="微软雅黑" pitchFamily="34" charset="-122"/>
                </a:rPr>
                <a:t>务</a:t>
              </a:r>
              <a:endParaRPr lang="en-US" altLang="zh-CN" sz="18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95312" y="49188"/>
            <a:ext cx="2087835" cy="1967809"/>
            <a:chOff x="1116013" y="1128713"/>
            <a:chExt cx="2591891" cy="3369206"/>
          </a:xfrm>
        </p:grpSpPr>
        <p:sp>
          <p:nvSpPr>
            <p:cNvPr id="49" name="TextBox 19"/>
            <p:cNvSpPr txBox="1">
              <a:spLocks noChangeArrowheads="1"/>
            </p:cNvSpPr>
            <p:nvPr/>
          </p:nvSpPr>
          <p:spPr bwMode="auto">
            <a:xfrm>
              <a:off x="2046287" y="3090863"/>
              <a:ext cx="1661617" cy="68505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zh-CN" altLang="en-US" sz="2000" dirty="0" smtClean="0">
                  <a:solidFill>
                    <a:srgbClr val="FFFFFF"/>
                  </a:solidFill>
                  <a:latin typeface="+mn-ea"/>
                  <a:ea typeface="+mn-ea"/>
                </a:rPr>
                <a:t>职团服务</a:t>
              </a:r>
              <a:endParaRPr lang="zh-CN" altLang="en-US" sz="20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  <p:cxnSp>
          <p:nvCxnSpPr>
            <p:cNvPr id="50" name="直接连接符 3"/>
            <p:cNvCxnSpPr>
              <a:cxnSpLocks noChangeShapeType="1"/>
            </p:cNvCxnSpPr>
            <p:nvPr/>
          </p:nvCxnSpPr>
          <p:spPr bwMode="auto">
            <a:xfrm>
              <a:off x="1863725" y="2195513"/>
              <a:ext cx="0" cy="1792287"/>
            </a:xfrm>
            <a:prstGeom prst="line">
              <a:avLst/>
            </a:pr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直接连接符 5"/>
            <p:cNvCxnSpPr>
              <a:cxnSpLocks noChangeShapeType="1"/>
            </p:cNvCxnSpPr>
            <p:nvPr/>
          </p:nvCxnSpPr>
          <p:spPr bwMode="auto">
            <a:xfrm>
              <a:off x="1116013" y="2943225"/>
              <a:ext cx="2382837" cy="0"/>
            </a:xfrm>
            <a:prstGeom prst="line">
              <a:avLst/>
            </a:pr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2" name="TextBox 8"/>
            <p:cNvSpPr txBox="1">
              <a:spLocks noChangeArrowheads="1"/>
            </p:cNvSpPr>
            <p:nvPr/>
          </p:nvSpPr>
          <p:spPr bwMode="auto">
            <a:xfrm>
              <a:off x="1116013" y="3865563"/>
              <a:ext cx="1220787" cy="632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70C0"/>
                  </a:solidFill>
                  <a:latin typeface="+mn-ea"/>
                  <a:ea typeface="+mn-ea"/>
                </a:rPr>
                <a:t>&gt;&gt;&gt;</a:t>
              </a:r>
              <a:endParaRPr lang="zh-CN" altLang="en-US">
                <a:solidFill>
                  <a:srgbClr val="0070C0"/>
                </a:solidFill>
                <a:latin typeface="+mn-ea"/>
                <a:ea typeface="+mn-ea"/>
              </a:endParaRPr>
            </a:p>
          </p:txBody>
        </p:sp>
        <p:sp>
          <p:nvSpPr>
            <p:cNvPr id="53" name="TextBox 1"/>
            <p:cNvSpPr txBox="1">
              <a:spLocks noChangeArrowheads="1"/>
            </p:cNvSpPr>
            <p:nvPr/>
          </p:nvSpPr>
          <p:spPr bwMode="auto">
            <a:xfrm>
              <a:off x="1116013" y="1128713"/>
              <a:ext cx="749299" cy="1580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sz="5400" dirty="0">
                  <a:solidFill>
                    <a:srgbClr val="969696"/>
                  </a:solidFill>
                  <a:latin typeface="+mn-ea"/>
                  <a:ea typeface="+mn-ea"/>
                </a:rPr>
                <a:t>3</a:t>
              </a:r>
              <a:endParaRPr lang="zh-CN" altLang="en-US" sz="5400" dirty="0">
                <a:solidFill>
                  <a:srgbClr val="969696"/>
                </a:solidFill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16730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员工专享服务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-22225" y="4360863"/>
            <a:ext cx="9177338" cy="1587499"/>
            <a:chOff x="0" y="0"/>
            <a:chExt cx="9181274" cy="1588274"/>
          </a:xfrm>
        </p:grpSpPr>
        <p:sp>
          <p:nvSpPr>
            <p:cNvPr id="10" name="矩形 21"/>
            <p:cNvSpPr>
              <a:spLocks noChangeArrowheads="1"/>
            </p:cNvSpPr>
            <p:nvPr/>
          </p:nvSpPr>
          <p:spPr bwMode="auto">
            <a:xfrm>
              <a:off x="0" y="796186"/>
              <a:ext cx="9181274" cy="79208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1" name="等腰三角形 23"/>
            <p:cNvSpPr>
              <a:spLocks noChangeArrowheads="1"/>
            </p:cNvSpPr>
            <p:nvPr/>
          </p:nvSpPr>
          <p:spPr bwMode="auto">
            <a:xfrm>
              <a:off x="14856" y="0"/>
              <a:ext cx="1573038" cy="811334"/>
            </a:xfrm>
            <a:prstGeom prst="triangle">
              <a:avLst>
                <a:gd name="adj" fmla="val 0"/>
              </a:avLst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12" name="TextBox 40"/>
          <p:cNvSpPr txBox="1">
            <a:spLocks noChangeArrowheads="1"/>
          </p:cNvSpPr>
          <p:nvPr/>
        </p:nvSpPr>
        <p:spPr bwMode="auto">
          <a:xfrm>
            <a:off x="3896023" y="5244537"/>
            <a:ext cx="2116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400" u="sng" dirty="0" smtClean="0">
                <a:solidFill>
                  <a:schemeClr val="bg1"/>
                </a:solidFill>
                <a:latin typeface="Franklin Gothic Medium" pitchFamily="34" charset="0"/>
                <a:ea typeface="微软雅黑" pitchFamily="34" charset="-122"/>
              </a:rPr>
              <a:t>专业平安     专属为您</a:t>
            </a:r>
            <a:endParaRPr lang="zh-CN" altLang="en-US" sz="1400" u="sng" dirty="0">
              <a:solidFill>
                <a:schemeClr val="bg1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13" name="等腰三角形 24"/>
          <p:cNvSpPr>
            <a:spLocks noChangeArrowheads="1"/>
          </p:cNvSpPr>
          <p:nvPr/>
        </p:nvSpPr>
        <p:spPr bwMode="auto">
          <a:xfrm>
            <a:off x="4860156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8" name="矩形 47"/>
          <p:cNvSpPr>
            <a:spLocks noChangeArrowheads="1"/>
          </p:cNvSpPr>
          <p:nvPr/>
        </p:nvSpPr>
        <p:spPr bwMode="auto">
          <a:xfrm>
            <a:off x="900361" y="1873374"/>
            <a:ext cx="345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kern="0" dirty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000" b="1" kern="0" dirty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、日常健康咨询服务</a:t>
            </a:r>
          </a:p>
        </p:txBody>
      </p:sp>
      <p:sp>
        <p:nvSpPr>
          <p:cNvPr id="49" name="矩形 5"/>
          <p:cNvSpPr>
            <a:spLocks noChangeArrowheads="1"/>
          </p:cNvSpPr>
          <p:nvPr/>
        </p:nvSpPr>
        <p:spPr bwMode="auto">
          <a:xfrm>
            <a:off x="1547936" y="2665462"/>
            <a:ext cx="32400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kern="0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2000" b="1" kern="0" dirty="0">
                <a:solidFill>
                  <a:srgbClr val="CC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、预约挂号服务</a:t>
            </a:r>
          </a:p>
        </p:txBody>
      </p:sp>
      <p:sp>
        <p:nvSpPr>
          <p:cNvPr id="50" name="矩形 49"/>
          <p:cNvSpPr>
            <a:spLocks noChangeArrowheads="1"/>
          </p:cNvSpPr>
          <p:nvPr/>
        </p:nvSpPr>
        <p:spPr bwMode="auto">
          <a:xfrm>
            <a:off x="395536" y="1027386"/>
            <a:ext cx="36718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kern="0" dirty="0">
                <a:solidFill>
                  <a:srgbClr val="00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000" b="1" kern="0" dirty="0">
                <a:solidFill>
                  <a:srgbClr val="00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、上门理赔接送车服务</a:t>
            </a:r>
          </a:p>
        </p:txBody>
      </p:sp>
      <p:sp>
        <p:nvSpPr>
          <p:cNvPr id="51" name="矩形 5"/>
          <p:cNvSpPr>
            <a:spLocks noChangeArrowheads="1"/>
          </p:cNvSpPr>
          <p:nvPr/>
        </p:nvSpPr>
        <p:spPr bwMode="auto">
          <a:xfrm>
            <a:off x="1908423" y="3373735"/>
            <a:ext cx="36004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kern="0" dirty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2000" b="1" kern="0" dirty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、紧急医疗救援及垫付</a:t>
            </a:r>
          </a:p>
        </p:txBody>
      </p:sp>
      <p:sp>
        <p:nvSpPr>
          <p:cNvPr id="52" name="矩形 5"/>
          <p:cNvSpPr>
            <a:spLocks noChangeArrowheads="1"/>
          </p:cNvSpPr>
          <p:nvPr/>
        </p:nvSpPr>
        <p:spPr bwMode="auto">
          <a:xfrm>
            <a:off x="2484686" y="4123730"/>
            <a:ext cx="32400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 kern="0" dirty="0"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000" b="1" kern="0" dirty="0">
                <a:solidFill>
                  <a:srgbClr val="CC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、年审到期短信提示</a:t>
            </a:r>
          </a:p>
        </p:txBody>
      </p:sp>
      <p:sp>
        <p:nvSpPr>
          <p:cNvPr id="53" name="矩形 30"/>
          <p:cNvSpPr>
            <a:spLocks noChangeArrowheads="1"/>
          </p:cNvSpPr>
          <p:nvPr/>
        </p:nvSpPr>
        <p:spPr bwMode="auto">
          <a:xfrm>
            <a:off x="3131841" y="1345332"/>
            <a:ext cx="33843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100" i="0" dirty="0">
                <a:latin typeface="微软雅黑" pitchFamily="34" charset="-122"/>
                <a:ea typeface="微软雅黑" pitchFamily="34" charset="-122"/>
              </a:rPr>
              <a:t>只需一个电</a:t>
            </a:r>
            <a:r>
              <a:rPr lang="zh-CN" altLang="en-US" sz="1100" i="0" dirty="0" smtClean="0">
                <a:latin typeface="微软雅黑" pitchFamily="34" charset="-122"/>
                <a:ea typeface="微软雅黑" pitchFamily="34" charset="-122"/>
              </a:rPr>
              <a:t>话，即</a:t>
            </a:r>
            <a:r>
              <a:rPr lang="zh-CN" altLang="en-US" sz="1100" i="0" dirty="0">
                <a:latin typeface="微软雅黑" pitchFamily="34" charset="-122"/>
                <a:ea typeface="微软雅黑" pitchFamily="34" charset="-122"/>
              </a:rPr>
              <a:t>可足不出户享受专业团队提供的高品质定损、维修，理赔全程服务</a:t>
            </a:r>
            <a:r>
              <a:rPr lang="zh-CN" altLang="en-US" sz="1100" i="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1100" i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4" name="矩形 31"/>
          <p:cNvSpPr>
            <a:spLocks noChangeArrowheads="1"/>
          </p:cNvSpPr>
          <p:nvPr/>
        </p:nvSpPr>
        <p:spPr bwMode="auto">
          <a:xfrm>
            <a:off x="3419873" y="2119312"/>
            <a:ext cx="410445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100" i="0" dirty="0">
                <a:latin typeface="微软雅黑" pitchFamily="34" charset="-122"/>
                <a:ea typeface="微软雅黑" pitchFamily="34" charset="-122"/>
              </a:rPr>
              <a:t>随时随地都可以为自己、为家人或为朋友进行“健康医疗保健”方面的电话咨询，足不出户，为您解决日常健康方面的疑问。</a:t>
            </a:r>
          </a:p>
        </p:txBody>
      </p:sp>
      <p:sp>
        <p:nvSpPr>
          <p:cNvPr id="55" name="矩形 32"/>
          <p:cNvSpPr>
            <a:spLocks noChangeArrowheads="1"/>
          </p:cNvSpPr>
          <p:nvPr/>
        </p:nvSpPr>
        <p:spPr bwMode="auto">
          <a:xfrm>
            <a:off x="3635896" y="2939727"/>
            <a:ext cx="4572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100" i="0" dirty="0">
                <a:latin typeface="微软雅黑" pitchFamily="34" charset="-122"/>
                <a:ea typeface="微软雅黑" pitchFamily="34" charset="-122"/>
              </a:rPr>
              <a:t>为您提供北京市内约</a:t>
            </a:r>
            <a:r>
              <a:rPr lang="en-US" altLang="zh-CN" sz="1100" i="0" dirty="0">
                <a:latin typeface="微软雅黑" pitchFamily="34" charset="-122"/>
                <a:ea typeface="微软雅黑" pitchFamily="34" charset="-122"/>
              </a:rPr>
              <a:t>50</a:t>
            </a:r>
            <a:r>
              <a:rPr lang="zh-CN" altLang="en-US" sz="1100" i="0" dirty="0">
                <a:latin typeface="微软雅黑" pitchFamily="34" charset="-122"/>
                <a:ea typeface="微软雅黑" pitchFamily="34" charset="-122"/>
              </a:rPr>
              <a:t>家医院的预约挂号服务。</a:t>
            </a:r>
          </a:p>
        </p:txBody>
      </p:sp>
      <p:sp>
        <p:nvSpPr>
          <p:cNvPr id="56" name="矩形 33"/>
          <p:cNvSpPr>
            <a:spLocks noChangeArrowheads="1"/>
          </p:cNvSpPr>
          <p:nvPr/>
        </p:nvSpPr>
        <p:spPr bwMode="auto">
          <a:xfrm>
            <a:off x="4716016" y="3619673"/>
            <a:ext cx="367240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100" i="0" dirty="0">
                <a:latin typeface="微软雅黑" pitchFamily="34" charset="-122"/>
                <a:ea typeface="微软雅黑" pitchFamily="34" charset="-122"/>
              </a:rPr>
              <a:t>出现人伤事故时可得到及时正确的救护指导，实现医疗费用的担保或垫付，避免因资金问题导致无法及时就医。</a:t>
            </a:r>
          </a:p>
        </p:txBody>
      </p:sp>
      <p:sp>
        <p:nvSpPr>
          <p:cNvPr id="57" name="矩形 34"/>
          <p:cNvSpPr>
            <a:spLocks noChangeArrowheads="1"/>
          </p:cNvSpPr>
          <p:nvPr/>
        </p:nvSpPr>
        <p:spPr bwMode="auto">
          <a:xfrm>
            <a:off x="5004048" y="4369668"/>
            <a:ext cx="352839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100" i="0" dirty="0">
                <a:latin typeface="微软雅黑" pitchFamily="34" charset="-122"/>
                <a:ea typeface="微软雅黑" pitchFamily="34" charset="-122"/>
              </a:rPr>
              <a:t>可以及时掌握自己的爱车年审到期时间，减少因车辆行驶证失效而导致的理赔纠纷，给您提供贴心服务。</a:t>
            </a:r>
          </a:p>
        </p:txBody>
      </p:sp>
      <p:sp>
        <p:nvSpPr>
          <p:cNvPr id="3" name="矩形 2"/>
          <p:cNvSpPr/>
          <p:nvPr/>
        </p:nvSpPr>
        <p:spPr>
          <a:xfrm>
            <a:off x="6245671" y="5171801"/>
            <a:ext cx="28628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 smtClean="0">
                <a:solidFill>
                  <a:srgbClr val="FFFF00"/>
                </a:solidFill>
                <a:latin typeface="微软雅黑" pitchFamily="34" charset="-122"/>
                <a:ea typeface="微软雅黑" pitchFamily="34" charset="-122"/>
              </a:rPr>
              <a:t>预约挂号及健康咨询热线：</a:t>
            </a:r>
          </a:p>
          <a:p>
            <a:r>
              <a:rPr lang="en-US" altLang="zh-CN" sz="1200" dirty="0" smtClean="0">
                <a:solidFill>
                  <a:srgbClr val="FFFF00"/>
                </a:solidFill>
                <a:latin typeface="微软雅黑" pitchFamily="34" charset="-122"/>
                <a:ea typeface="微软雅黑" pitchFamily="34" charset="-122"/>
              </a:rPr>
              <a:t>400-818-5050</a:t>
            </a:r>
            <a:endParaRPr lang="en-US" altLang="zh-CN" sz="1200" dirty="0">
              <a:solidFill>
                <a:srgbClr val="FFFF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1637159" y="5161756"/>
            <a:ext cx="28628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 smtClean="0">
                <a:solidFill>
                  <a:srgbClr val="FFFF00"/>
                </a:solidFill>
                <a:latin typeface="微软雅黑" pitchFamily="34" charset="-122"/>
                <a:ea typeface="微软雅黑" pitchFamily="34" charset="-122"/>
              </a:rPr>
              <a:t>上门理赔接送车服务：</a:t>
            </a:r>
          </a:p>
          <a:p>
            <a:r>
              <a:rPr lang="en-US" altLang="zh-CN" sz="1200" dirty="0" smtClean="0">
                <a:solidFill>
                  <a:srgbClr val="FFFF00"/>
                </a:solidFill>
                <a:latin typeface="微软雅黑" pitchFamily="34" charset="-122"/>
                <a:ea typeface="微软雅黑" pitchFamily="34" charset="-122"/>
              </a:rPr>
              <a:t>95511</a:t>
            </a:r>
            <a:endParaRPr lang="en-US" altLang="zh-CN" sz="1200" dirty="0">
              <a:solidFill>
                <a:srgbClr val="FFFF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097399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13" name="Picture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48912"/>
            <a:ext cx="3960440" cy="1735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-22225" y="4360863"/>
            <a:ext cx="9177338" cy="1587500"/>
            <a:chOff x="0" y="0"/>
            <a:chExt cx="9181274" cy="1588274"/>
          </a:xfrm>
        </p:grpSpPr>
        <p:sp>
          <p:nvSpPr>
            <p:cNvPr id="12291" name="矩形 21"/>
            <p:cNvSpPr>
              <a:spLocks noChangeArrowheads="1"/>
            </p:cNvSpPr>
            <p:nvPr/>
          </p:nvSpPr>
          <p:spPr bwMode="auto">
            <a:xfrm>
              <a:off x="0" y="796186"/>
              <a:ext cx="9181274" cy="79208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2292" name="等腰三角形 23"/>
            <p:cNvSpPr>
              <a:spLocks noChangeArrowheads="1"/>
            </p:cNvSpPr>
            <p:nvPr/>
          </p:nvSpPr>
          <p:spPr bwMode="auto">
            <a:xfrm>
              <a:off x="14856" y="0"/>
              <a:ext cx="1573038" cy="811334"/>
            </a:xfrm>
            <a:prstGeom prst="triangle">
              <a:avLst>
                <a:gd name="adj" fmla="val 0"/>
              </a:avLst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cxnSp>
        <p:nvCxnSpPr>
          <p:cNvPr id="12293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4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6480175" cy="0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5" name="TextBox 20"/>
          <p:cNvSpPr txBox="1">
            <a:spLocks noChangeArrowheads="1"/>
          </p:cNvSpPr>
          <p:nvPr/>
        </p:nvSpPr>
        <p:spPr bwMode="auto">
          <a:xfrm>
            <a:off x="34925" y="4729708"/>
            <a:ext cx="1152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dirty="0" smtClean="0">
                <a:solidFill>
                  <a:srgbClr val="FFFFFF"/>
                </a:solidFill>
                <a:latin typeface="Franklin Gothic Medium" pitchFamily="34" charset="0"/>
                <a:ea typeface="微软雅黑" pitchFamily="34" charset="-122"/>
              </a:rPr>
              <a:t>小贴士</a:t>
            </a:r>
            <a:endParaRPr lang="zh-CN" altLang="en-US" dirty="0">
              <a:solidFill>
                <a:srgbClr val="FFFF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pic>
        <p:nvPicPr>
          <p:cNvPr id="12297" name="组合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025" y="3932238"/>
            <a:ext cx="798513" cy="131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8" name="TextBox 40"/>
          <p:cNvSpPr txBox="1">
            <a:spLocks noChangeArrowheads="1"/>
          </p:cNvSpPr>
          <p:nvPr/>
        </p:nvSpPr>
        <p:spPr bwMode="auto">
          <a:xfrm>
            <a:off x="1259632" y="5189538"/>
            <a:ext cx="264177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400" b="1" dirty="0" smtClean="0">
                <a:solidFill>
                  <a:schemeClr val="bg1">
                    <a:lumMod val="75000"/>
                  </a:schemeClr>
                </a:solidFill>
                <a:latin typeface="Franklin Gothic Medium" pitchFamily="34" charset="0"/>
                <a:ea typeface="微软雅黑" pitchFamily="34" charset="-122"/>
              </a:rPr>
              <a:t>人身伤亡赔偿标准逐年提高</a:t>
            </a:r>
            <a:endParaRPr lang="zh-CN" altLang="en-US" sz="1400" b="1" dirty="0">
              <a:solidFill>
                <a:schemeClr val="bg1">
                  <a:lumMod val="75000"/>
                </a:schemeClr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12300" name="等腰三角形 24"/>
          <p:cNvSpPr>
            <a:spLocks noChangeArrowheads="1"/>
          </p:cNvSpPr>
          <p:nvPr/>
        </p:nvSpPr>
        <p:spPr bwMode="auto">
          <a:xfrm>
            <a:off x="2411884" y="4972050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7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车险贴士</a:t>
              </a:r>
              <a:r>
                <a:rPr lang="en-US" altLang="zh-CN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—</a:t>
              </a:r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商业三者险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28" name="TextBox 6"/>
          <p:cNvSpPr txBox="1">
            <a:spLocks noChangeArrowheads="1"/>
          </p:cNvSpPr>
          <p:nvPr/>
        </p:nvSpPr>
        <p:spPr bwMode="auto">
          <a:xfrm>
            <a:off x="326884" y="913284"/>
            <a:ext cx="4176464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81000" algn="just">
              <a:lnSpc>
                <a:spcPct val="150000"/>
              </a:lnSpc>
              <a:defRPr/>
            </a:pPr>
            <a:r>
              <a:rPr lang="zh-CN" altLang="zh-CN" sz="1200" b="1" dirty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★主要功能</a:t>
            </a:r>
            <a:r>
              <a:rPr lang="zh-CN" altLang="zh-CN" sz="1200" b="1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：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赔偿</a:t>
            </a:r>
            <a:r>
              <a:rPr lang="zh-CN" altLang="en-US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第三方的人、车、物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损失</a:t>
            </a:r>
            <a:endParaRPr lang="zh-CN" altLang="zh-CN" sz="1200" dirty="0"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  <a:p>
            <a:pPr indent="381000" algn="just">
              <a:lnSpc>
                <a:spcPct val="150000"/>
              </a:lnSpc>
              <a:defRPr/>
            </a:pPr>
            <a:r>
              <a:rPr lang="zh-CN" altLang="zh-CN" sz="1200" b="1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★</a:t>
            </a:r>
            <a:r>
              <a:rPr lang="zh-CN" altLang="en-US" sz="1200" b="1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保障</a:t>
            </a:r>
            <a:r>
              <a:rPr lang="zh-CN" altLang="zh-CN" sz="1200" b="1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金</a:t>
            </a:r>
            <a:r>
              <a:rPr lang="zh-CN" altLang="zh-CN" sz="1200" b="1" dirty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额：</a:t>
            </a:r>
            <a:r>
              <a:rPr lang="zh-CN" altLang="zh-CN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赔偿限额从</a:t>
            </a:r>
            <a:r>
              <a:rPr lang="en-US" altLang="zh-CN" sz="12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5</a:t>
            </a:r>
            <a:r>
              <a:rPr lang="zh-CN" altLang="zh-CN" sz="12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万</a:t>
            </a:r>
            <a:r>
              <a:rPr lang="zh-CN" altLang="zh-CN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元</a:t>
            </a:r>
            <a:r>
              <a:rPr lang="zh-CN" altLang="en-US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～</a:t>
            </a:r>
            <a:r>
              <a:rPr lang="en-US" altLang="zh-CN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5000</a:t>
            </a:r>
            <a:r>
              <a:rPr lang="zh-CN" altLang="zh-CN" sz="12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万元不等</a:t>
            </a:r>
          </a:p>
          <a:p>
            <a:pPr indent="381000" algn="just">
              <a:lnSpc>
                <a:spcPct val="150000"/>
              </a:lnSpc>
              <a:defRPr/>
            </a:pPr>
            <a:r>
              <a:rPr lang="zh-CN" altLang="en-US" sz="1200" i="1" u="sng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资讯分享</a:t>
            </a:r>
            <a:r>
              <a:rPr lang="zh-CN" altLang="zh-CN" sz="1200" i="1" u="sng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：</a:t>
            </a:r>
            <a:r>
              <a:rPr lang="zh-CN" altLang="zh-CN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人伤赔付逐年攀升</a:t>
            </a:r>
            <a:r>
              <a:rPr lang="zh-CN" altLang="en-US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，包含</a:t>
            </a:r>
            <a:r>
              <a:rPr lang="zh-CN" altLang="zh-CN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死亡赔偿金、被扶养人生活费、丧葬费</a:t>
            </a:r>
            <a:r>
              <a:rPr lang="zh-CN" altLang="zh-CN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等</a:t>
            </a:r>
            <a:r>
              <a:rPr lang="zh-CN" altLang="en-US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。北京交通事故撞人导致身故</a:t>
            </a:r>
            <a:r>
              <a:rPr lang="zh-CN" altLang="zh-CN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至</a:t>
            </a:r>
            <a:r>
              <a:rPr lang="zh-CN" altLang="zh-CN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少需赔偿</a:t>
            </a:r>
            <a:r>
              <a:rPr lang="zh-CN" altLang="en-US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约</a:t>
            </a:r>
            <a:r>
              <a:rPr lang="en-US" altLang="zh-CN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80</a:t>
            </a:r>
            <a:r>
              <a:rPr lang="zh-CN" altLang="zh-CN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万</a:t>
            </a:r>
            <a:r>
              <a:rPr lang="zh-CN" altLang="en-US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元；且</a:t>
            </a:r>
            <a:r>
              <a:rPr lang="zh-CN" altLang="zh-CN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豪</a:t>
            </a:r>
            <a:r>
              <a:rPr lang="zh-CN" altLang="zh-CN" sz="11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车比</a:t>
            </a:r>
            <a:r>
              <a:rPr lang="zh-CN" altLang="zh-CN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例</a:t>
            </a:r>
            <a:r>
              <a:rPr lang="zh-CN" altLang="en-US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日益增多</a:t>
            </a:r>
            <a:r>
              <a:rPr lang="zh-CN" altLang="zh-CN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，</a:t>
            </a:r>
            <a:r>
              <a:rPr lang="zh-CN" altLang="en-US" sz="11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发生碰撞后的赔偿风险随之提高。</a:t>
            </a:r>
            <a:endParaRPr lang="en-US" altLang="zh-CN" sz="1100" dirty="0" smtClean="0"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  <a:p>
            <a:pPr indent="381000" algn="just">
              <a:lnSpc>
                <a:spcPct val="150000"/>
              </a:lnSpc>
              <a:defRPr/>
            </a:pPr>
            <a:r>
              <a:rPr lang="zh-CN" altLang="en-US" sz="1200" i="1" u="sng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平安建议</a:t>
            </a:r>
            <a:r>
              <a:rPr lang="zh-CN" altLang="zh-CN" sz="1200" i="1" u="sng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：</a:t>
            </a:r>
            <a:r>
              <a:rPr lang="zh-CN" altLang="zh-CN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建</a:t>
            </a:r>
            <a:r>
              <a:rPr lang="zh-CN" altLang="zh-CN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议投</a:t>
            </a:r>
            <a:r>
              <a:rPr lang="zh-CN" altLang="zh-CN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保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商业第三者</a:t>
            </a:r>
            <a:r>
              <a:rPr lang="en-US" altLang="zh-CN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50</a:t>
            </a:r>
            <a:r>
              <a:rPr lang="zh-CN" altLang="zh-CN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万</a:t>
            </a:r>
            <a:r>
              <a:rPr lang="zh-CN" altLang="en-US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、</a:t>
            </a:r>
            <a:r>
              <a:rPr lang="en-US" altLang="zh-CN" sz="12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100</a:t>
            </a:r>
            <a:r>
              <a:rPr lang="zh-CN" altLang="zh-CN" sz="12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万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保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额</a:t>
            </a:r>
            <a:endParaRPr lang="en-US" altLang="zh-CN" sz="1200" dirty="0"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34" name="矩形 9"/>
          <p:cNvSpPr>
            <a:spLocks noChangeArrowheads="1"/>
          </p:cNvSpPr>
          <p:nvPr/>
        </p:nvSpPr>
        <p:spPr bwMode="auto">
          <a:xfrm>
            <a:off x="434896" y="4392315"/>
            <a:ext cx="813690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39D">
                    <a:lumMod val="10000"/>
                  </a:srgbClr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  <a:cs typeface="Times New Roman" pitchFamily="18" charset="0"/>
              </a:rPr>
              <a:t>   据此，商业三者险保额从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20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万</a:t>
            </a: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元</a:t>
            </a:r>
            <a:r>
              <a:rPr kumimoji="0" lang="zh-CN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增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加到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50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万元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，</a:t>
            </a:r>
            <a:r>
              <a:rPr kumimoji="0" lang="zh-CN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只需多交</a:t>
            </a: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不到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380</a:t>
            </a:r>
            <a:r>
              <a:rPr kumimoji="0" lang="zh-CN" altLang="zh-CN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元；</a:t>
            </a:r>
            <a:endParaRPr kumimoji="0" lang="en-US" altLang="zh-CN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隶书" pitchFamily="49" charset="-122"/>
              <a:ea typeface="隶书" pitchFamily="49" charset="-122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每天</a:t>
            </a: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多</a:t>
            </a:r>
            <a:r>
              <a: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交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1</a:t>
            </a:r>
            <a:r>
              <a:rPr kumimoji="0" lang="zh-CN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元钱</a:t>
            </a:r>
            <a:r>
              <a: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，</a:t>
            </a:r>
            <a:r>
              <a:rPr kumimoji="0" lang="zh-CN" altLang="zh-CN" sz="1800" b="0" i="0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保障</a:t>
            </a: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翻番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隶书" pitchFamily="49" charset="-122"/>
                <a:ea typeface="隶书" pitchFamily="49" charset="-122"/>
              </a:rPr>
              <a:t>！</a:t>
            </a: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rgbClr val="FF00FF"/>
              </a:solidFill>
              <a:effectLst/>
              <a:uLnTx/>
              <a:uFillTx/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4572000" y="926058"/>
            <a:ext cx="42750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81000" algn="just">
              <a:lnSpc>
                <a:spcPct val="150000"/>
              </a:lnSpc>
              <a:defRPr/>
            </a:pPr>
            <a:r>
              <a:rPr lang="zh-CN" altLang="en-US" sz="1200" i="1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 </a:t>
            </a:r>
            <a:r>
              <a:rPr lang="zh-CN" altLang="en-US" sz="1200" i="1" u="sng" dirty="0" smtClean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举</a:t>
            </a:r>
            <a:r>
              <a:rPr lang="zh-CN" altLang="en-US" sz="1200" i="1" u="sng" dirty="0">
                <a:solidFill>
                  <a:srgbClr val="FF00FF"/>
                </a:solidFill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例：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王先生为自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己的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爱车投保商业三者险，保额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20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万元时对应的保费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是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1063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元（含不计免赔），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保额增加到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50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万元时对应的保费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是</a:t>
            </a:r>
            <a:r>
              <a:rPr lang="en-US" altLang="zh-CN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1440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元</a:t>
            </a:r>
            <a:r>
              <a:rPr lang="zh-CN" altLang="en-US" sz="1200" dirty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（含不计免赔</a:t>
            </a:r>
            <a:r>
              <a:rPr lang="zh-CN" altLang="en-US" sz="1200" dirty="0" smtClean="0"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）。</a:t>
            </a:r>
            <a:endParaRPr lang="en-US" altLang="zh-CN" sz="1200" dirty="0"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  <p:graphicFrame>
        <p:nvGraphicFramePr>
          <p:cNvPr id="38" name="表格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28885"/>
              </p:ext>
            </p:extLst>
          </p:nvPr>
        </p:nvGraphicFramePr>
        <p:xfrm>
          <a:off x="4788024" y="2648910"/>
          <a:ext cx="3798188" cy="171236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795288"/>
                <a:gridCol w="383932"/>
                <a:gridCol w="383932"/>
                <a:gridCol w="380505"/>
                <a:gridCol w="449064"/>
                <a:gridCol w="514195"/>
                <a:gridCol w="445636"/>
                <a:gridCol w="445636"/>
              </a:tblGrid>
              <a:tr h="20331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三者限额</a:t>
                      </a:r>
                      <a:endParaRPr kumimoji="0" lang="zh-CN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r>
                        <a:rPr kumimoji="0" lang="zh-CN" alt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万</a:t>
                      </a:r>
                      <a:endParaRPr kumimoji="0" lang="zh-CN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37577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基准保费（元）</a:t>
                      </a:r>
                      <a:br>
                        <a:rPr kumimoji="0" 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zh-CN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【</a:t>
                      </a:r>
                      <a:r>
                        <a:rPr kumimoji="0" 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含不计免赔</a:t>
                      </a:r>
                      <a:r>
                        <a:rPr kumimoji="0" lang="zh-CN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】</a:t>
                      </a:r>
                      <a:endParaRPr kumimoji="0" lang="zh-CN" altLang="zh-CN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593 </a:t>
                      </a:r>
                      <a:endParaRPr kumimoji="0" lang="zh-CN" alt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858 </a:t>
                      </a:r>
                      <a:endParaRPr kumimoji="0" lang="zh-CN" altLang="zh-CN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978 </a:t>
                      </a:r>
                      <a:endParaRPr kumimoji="0" lang="zh-CN" altLang="zh-CN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1063 </a:t>
                      </a:r>
                      <a:endParaRPr kumimoji="0" lang="zh-CN" altLang="zh-CN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1199 </a:t>
                      </a:r>
                      <a:endParaRPr kumimoji="0" lang="zh-CN" alt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1440 </a:t>
                      </a:r>
                      <a:endParaRPr kumimoji="0" lang="zh-CN" alt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1875 </a:t>
                      </a:r>
                      <a:endParaRPr kumimoji="0" lang="zh-CN" altLang="zh-CN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1618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万→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265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384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469 </a:t>
                      </a: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606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846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1281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1618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万→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120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205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342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582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1017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1618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15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万→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85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222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462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897 </a:t>
                      </a: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1618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万→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137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377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812 </a:t>
                      </a: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1618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万→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240 </a:t>
                      </a:r>
                      <a:endParaRPr kumimoji="0" lang="zh-CN" alt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675 </a:t>
                      </a: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1618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万→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435 </a:t>
                      </a:r>
                      <a:endParaRPr kumimoji="0" lang="zh-CN" alt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  <a:tr h="1618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100</a:t>
                      </a:r>
                      <a:r>
                        <a:rPr kumimoji="0" lang="zh-CN" altLang="en-US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万→</a:t>
                      </a:r>
                      <a:endParaRPr kumimoji="0" lang="zh-CN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　</a:t>
                      </a:r>
                      <a:endParaRPr kumimoji="0" lang="zh-CN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sp>
        <p:nvSpPr>
          <p:cNvPr id="39" name="等腰三角形 24"/>
          <p:cNvSpPr>
            <a:spLocks noChangeArrowheads="1"/>
          </p:cNvSpPr>
          <p:nvPr/>
        </p:nvSpPr>
        <p:spPr bwMode="auto">
          <a:xfrm>
            <a:off x="6732364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" name="TextBox 40"/>
          <p:cNvSpPr txBox="1">
            <a:spLocks noChangeArrowheads="1"/>
          </p:cNvSpPr>
          <p:nvPr/>
        </p:nvSpPr>
        <p:spPr bwMode="auto">
          <a:xfrm>
            <a:off x="5508104" y="5161756"/>
            <a:ext cx="264177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400" b="1" dirty="0" smtClean="0">
                <a:solidFill>
                  <a:schemeClr val="bg1">
                    <a:lumMod val="75000"/>
                  </a:schemeClr>
                </a:solidFill>
                <a:latin typeface="Franklin Gothic Medium" pitchFamily="34" charset="0"/>
                <a:ea typeface="微软雅黑" pitchFamily="34" charset="-122"/>
              </a:rPr>
              <a:t>高保额商业三者险保障更充足</a:t>
            </a:r>
            <a:endParaRPr lang="zh-CN" altLang="en-US" sz="1400" b="1" dirty="0">
              <a:solidFill>
                <a:schemeClr val="bg1">
                  <a:lumMod val="75000"/>
                </a:schemeClr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078217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chemeClr val="tx1"/>
            </a:gs>
            <a:gs pos="50000">
              <a:srgbClr val="0070C0"/>
            </a:gs>
            <a:gs pos="100000">
              <a:schemeClr val="tx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80" name="直接连接符 21"/>
          <p:cNvCxnSpPr>
            <a:cxnSpLocks noChangeShapeType="1"/>
          </p:cNvCxnSpPr>
          <p:nvPr/>
        </p:nvCxnSpPr>
        <p:spPr bwMode="auto">
          <a:xfrm>
            <a:off x="0" y="2785492"/>
            <a:ext cx="3131840" cy="0"/>
          </a:xfrm>
          <a:prstGeom prst="line">
            <a:avLst/>
          </a:prstGeom>
          <a:noFill/>
          <a:ln w="6350" cmpd="sng">
            <a:solidFill>
              <a:schemeClr val="bg1"/>
            </a:solidFill>
            <a:prstDash val="dash"/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1" name="直接连接符 22"/>
          <p:cNvCxnSpPr>
            <a:cxnSpLocks noChangeShapeType="1"/>
          </p:cNvCxnSpPr>
          <p:nvPr/>
        </p:nvCxnSpPr>
        <p:spPr bwMode="auto">
          <a:xfrm>
            <a:off x="5868144" y="2785492"/>
            <a:ext cx="3275856" cy="0"/>
          </a:xfrm>
          <a:prstGeom prst="line">
            <a:avLst/>
          </a:prstGeom>
          <a:noFill/>
          <a:ln w="6350" cmpd="sng">
            <a:solidFill>
              <a:schemeClr val="bg1"/>
            </a:solidFill>
            <a:prstDash val="dash"/>
            <a:round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295672" y="2425452"/>
            <a:ext cx="6516688" cy="479425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4000" dirty="0" smtClean="0">
                <a:solidFill>
                  <a:srgbClr val="FFFFFF">
                    <a:lumMod val="85000"/>
                  </a:srgbClr>
                </a:solidFill>
                <a:latin typeface="微软雅黑" pitchFamily="34" charset="-122"/>
                <a:ea typeface="微软雅黑" pitchFamily="34" charset="-122"/>
              </a:rPr>
              <a:t>THANKS!</a:t>
            </a:r>
            <a:endParaRPr lang="en-US" altLang="zh-CN" sz="4000" dirty="0">
              <a:solidFill>
                <a:srgbClr val="FFFFFF">
                  <a:lumMod val="85000"/>
                </a:srgb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967106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6480175" cy="0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2534" name="组合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025" y="3932238"/>
            <a:ext cx="798513" cy="131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TextBox 40"/>
          <p:cNvSpPr txBox="1">
            <a:spLocks noChangeArrowheads="1"/>
          </p:cNvSpPr>
          <p:nvPr/>
        </p:nvSpPr>
        <p:spPr bwMode="auto">
          <a:xfrm>
            <a:off x="1835696" y="5168900"/>
            <a:ext cx="11588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dirty="0" smtClean="0">
                <a:solidFill>
                  <a:srgbClr val="FF0000"/>
                </a:solidFill>
                <a:latin typeface="Franklin Gothic Medium" pitchFamily="34" charset="0"/>
                <a:ea typeface="微软雅黑" pitchFamily="34" charset="-122"/>
              </a:rPr>
              <a:t>活动先到先得</a:t>
            </a:r>
            <a:endParaRPr lang="zh-CN" altLang="en-US" sz="1200" dirty="0">
              <a:solidFill>
                <a:srgbClr val="FF000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2536" name="TextBox 41"/>
          <p:cNvSpPr txBox="1">
            <a:spLocks noChangeArrowheads="1"/>
          </p:cNvSpPr>
          <p:nvPr/>
        </p:nvSpPr>
        <p:spPr bwMode="auto">
          <a:xfrm>
            <a:off x="3563491" y="5168900"/>
            <a:ext cx="1152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dirty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礼</a:t>
            </a:r>
            <a:r>
              <a:rPr lang="zh-CN" altLang="en-US" sz="1200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品送完即止</a:t>
            </a:r>
            <a:endParaRPr lang="zh-CN" altLang="en-US" sz="1200" dirty="0">
              <a:solidFill>
                <a:srgbClr val="FF00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2537" name="TextBox 16"/>
          <p:cNvSpPr txBox="1">
            <a:spLocks noChangeArrowheads="1"/>
          </p:cNvSpPr>
          <p:nvPr/>
        </p:nvSpPr>
        <p:spPr bwMode="auto">
          <a:xfrm>
            <a:off x="5004048" y="5168900"/>
            <a:ext cx="321483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以上活动可叠加赠送“来电送礼品”一份 </a:t>
            </a:r>
          </a:p>
        </p:txBody>
      </p:sp>
      <p:sp>
        <p:nvSpPr>
          <p:cNvPr id="22539" name="等腰三角形 18"/>
          <p:cNvSpPr>
            <a:spLocks noChangeArrowheads="1"/>
          </p:cNvSpPr>
          <p:nvPr/>
        </p:nvSpPr>
        <p:spPr bwMode="auto">
          <a:xfrm>
            <a:off x="6588224" y="4972050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1331640" y="194446"/>
            <a:ext cx="4752528" cy="835281"/>
            <a:chOff x="3347864" y="236985"/>
            <a:chExt cx="3744912" cy="403549"/>
          </a:xfrm>
        </p:grpSpPr>
        <p:sp>
          <p:nvSpPr>
            <p:cNvPr id="24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5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本期促销活动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7037475" y="357416"/>
            <a:ext cx="2087835" cy="1217626"/>
            <a:chOff x="1116013" y="1903028"/>
            <a:chExt cx="2591891" cy="2084772"/>
          </a:xfrm>
        </p:grpSpPr>
        <p:sp>
          <p:nvSpPr>
            <p:cNvPr id="27" name="TextBox 19"/>
            <p:cNvSpPr txBox="1">
              <a:spLocks noChangeArrowheads="1"/>
            </p:cNvSpPr>
            <p:nvPr/>
          </p:nvSpPr>
          <p:spPr bwMode="auto">
            <a:xfrm>
              <a:off x="2046287" y="3090863"/>
              <a:ext cx="1661617" cy="68505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zh-CN" altLang="en-US" sz="2000" dirty="0" smtClean="0">
                  <a:solidFill>
                    <a:srgbClr val="FFFFFF"/>
                  </a:solidFill>
                  <a:latin typeface="+mn-ea"/>
                  <a:ea typeface="+mn-ea"/>
                </a:rPr>
                <a:t>促销活动</a:t>
              </a:r>
              <a:endParaRPr lang="zh-CN" altLang="en-US" sz="20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  <p:cxnSp>
          <p:nvCxnSpPr>
            <p:cNvPr id="28" name="直接连接符 3"/>
            <p:cNvCxnSpPr>
              <a:cxnSpLocks noChangeShapeType="1"/>
            </p:cNvCxnSpPr>
            <p:nvPr/>
          </p:nvCxnSpPr>
          <p:spPr bwMode="auto">
            <a:xfrm>
              <a:off x="1863725" y="2195513"/>
              <a:ext cx="0" cy="1792287"/>
            </a:xfrm>
            <a:prstGeom prst="line">
              <a:avLst/>
            </a:pr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直接连接符 5"/>
            <p:cNvCxnSpPr>
              <a:cxnSpLocks noChangeShapeType="1"/>
            </p:cNvCxnSpPr>
            <p:nvPr/>
          </p:nvCxnSpPr>
          <p:spPr bwMode="auto">
            <a:xfrm>
              <a:off x="1116013" y="2943225"/>
              <a:ext cx="2382837" cy="0"/>
            </a:xfrm>
            <a:prstGeom prst="line">
              <a:avLst/>
            </a:pr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TextBox 8"/>
            <p:cNvSpPr txBox="1">
              <a:spLocks noChangeArrowheads="1"/>
            </p:cNvSpPr>
            <p:nvPr/>
          </p:nvSpPr>
          <p:spPr bwMode="auto">
            <a:xfrm>
              <a:off x="2336800" y="1903028"/>
              <a:ext cx="1220787" cy="632356"/>
            </a:xfrm>
            <a:prstGeom prst="rect">
              <a:avLst/>
            </a:prstGeom>
            <a:noFill/>
            <a:ln>
              <a:noFill/>
            </a:ln>
            <a:scene3d>
              <a:camera prst="orthographicFront">
                <a:rot lat="0" lon="0" rev="10800000"/>
              </a:camera>
              <a:lightRig rig="threePt" dir="t"/>
            </a:scene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0070C0"/>
                  </a:solidFill>
                  <a:latin typeface="+mn-ea"/>
                  <a:ea typeface="+mn-ea"/>
                </a:rPr>
                <a:t>&gt;&gt;&gt;</a:t>
              </a:r>
              <a:endParaRPr lang="zh-CN" altLang="en-US" dirty="0">
                <a:solidFill>
                  <a:srgbClr val="0070C0"/>
                </a:solidFill>
                <a:latin typeface="+mn-ea"/>
                <a:ea typeface="+mn-ea"/>
              </a:endParaRPr>
            </a:p>
          </p:txBody>
        </p:sp>
      </p:grpSp>
      <p:graphicFrame>
        <p:nvGraphicFramePr>
          <p:cNvPr id="32" name="表格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314989"/>
              </p:ext>
            </p:extLst>
          </p:nvPr>
        </p:nvGraphicFramePr>
        <p:xfrm>
          <a:off x="971600" y="913284"/>
          <a:ext cx="5501176" cy="389623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684076"/>
                <a:gridCol w="928668"/>
                <a:gridCol w="1080120"/>
                <a:gridCol w="1944216"/>
                <a:gridCol w="864096"/>
              </a:tblGrid>
              <a:tr h="39329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1" u="none" strike="noStrike" dirty="0" smtClean="0">
                          <a:effectLst/>
                          <a:latin typeface="+mn-ea"/>
                          <a:ea typeface="+mn-ea"/>
                        </a:rPr>
                        <a:t>职团客户</a:t>
                      </a:r>
                      <a:endParaRPr lang="zh-CN" altLang="en-US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1" u="none" strike="noStrike" dirty="0" smtClean="0">
                          <a:effectLst/>
                          <a:latin typeface="+mn-ea"/>
                          <a:ea typeface="+mn-ea"/>
                        </a:rPr>
                        <a:t>出险要求</a:t>
                      </a:r>
                      <a:endParaRPr lang="zh-CN" altLang="en-US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1" u="none" strike="noStrike" dirty="0" smtClean="0">
                          <a:effectLst/>
                          <a:latin typeface="+mn-ea"/>
                          <a:ea typeface="+mn-ea"/>
                        </a:rPr>
                        <a:t>商业保费要求</a:t>
                      </a:r>
                      <a:endParaRPr lang="zh-CN" altLang="en-US" sz="11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礼品</a:t>
                      </a:r>
                      <a:endParaRPr lang="zh-CN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u="none" strike="noStrike" dirty="0">
                          <a:effectLst/>
                          <a:latin typeface="+mn-ea"/>
                          <a:ea typeface="+mn-ea"/>
                        </a:rPr>
                        <a:t>叠加礼品</a:t>
                      </a:r>
                      <a:br>
                        <a:rPr lang="zh-CN" altLang="en-US" sz="1100" b="1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zh-CN" altLang="en-US" sz="1100" b="1" u="none" strike="noStrike" dirty="0" smtClean="0">
                          <a:effectLst/>
                          <a:latin typeface="+mn-ea"/>
                          <a:ea typeface="+mn-ea"/>
                        </a:rPr>
                        <a:t>（三者</a:t>
                      </a:r>
                      <a:r>
                        <a:rPr lang="en-US" altLang="zh-CN" sz="1100" b="1" u="none" strike="noStrike" dirty="0" smtClean="0"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lang="zh-CN" altLang="en-US" sz="1100" b="1" u="none" strike="noStrike" dirty="0" smtClean="0">
                          <a:effectLst/>
                          <a:latin typeface="+mn-ea"/>
                          <a:ea typeface="+mn-ea"/>
                        </a:rPr>
                        <a:t>万）</a:t>
                      </a:r>
                      <a:endParaRPr lang="zh-CN" alt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</a:tr>
              <a:tr h="399154"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续保</a:t>
                      </a:r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无</a:t>
                      </a:r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单交强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小工具箱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——</a:t>
                      </a:r>
                      <a:endParaRPr lang="zh-CN" altLang="en-US" sz="1100" b="1" i="1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</a:tr>
              <a:tr h="399154">
                <a:tc vMerge="1">
                  <a:txBody>
                    <a:bodyPr/>
                    <a:lstStyle/>
                    <a:p>
                      <a:pPr algn="ctr" rtl="0" fontAlgn="ctr"/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出险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次</a:t>
                      </a:r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 dirty="0" smtClean="0">
                          <a:effectLst/>
                          <a:latin typeface="+mn-ea"/>
                          <a:ea typeface="+mn-ea"/>
                        </a:rPr>
                        <a:t>800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健康礼包 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+【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小工具箱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】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防炫目</a:t>
                      </a:r>
                      <a:endParaRPr lang="en-US" altLang="zh-CN" sz="1100" b="1" i="1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ctr" rtl="0" fontAlgn="ctr"/>
                      <a:r>
                        <a:rPr lang="zh-CN" altLang="en-US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后视镜</a:t>
                      </a:r>
                      <a:endParaRPr lang="zh-CN" altLang="en-US" sz="1100" b="1" i="1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</a:tr>
              <a:tr h="39915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2300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健康礼包 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六选一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9915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 dirty="0" smtClean="0">
                          <a:effectLst/>
                          <a:latin typeface="+mn-ea"/>
                          <a:ea typeface="+mn-ea"/>
                        </a:rPr>
                        <a:t>4500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健康礼包 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六选二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9915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出险</a:t>
                      </a:r>
                      <a:r>
                        <a:rPr lang="en-US" altLang="zh-CN" sz="1100" u="none" strike="noStrike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次</a:t>
                      </a:r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3500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健康礼包 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六选一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9915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6500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健康礼包 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六选二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9266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转保</a:t>
                      </a:r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171450" indent="-171450" algn="l" rtl="0" fontAlgn="ctr">
                        <a:lnSpc>
                          <a:spcPts val="2000"/>
                        </a:lnSpc>
                        <a:buFont typeface="Arial" pitchFamily="34" charset="0"/>
                        <a:buChar char="•"/>
                      </a:pPr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出</a:t>
                      </a:r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险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次</a:t>
                      </a:r>
                      <a:endParaRPr lang="en-US" altLang="zh-CN" sz="11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171450" indent="-171450" algn="l" rtl="0" fontAlgn="ctr">
                        <a:lnSpc>
                          <a:spcPts val="2000"/>
                        </a:lnSpc>
                        <a:buFont typeface="Arial" pitchFamily="34" charset="0"/>
                        <a:buChar char="•"/>
                      </a:pPr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出险</a:t>
                      </a:r>
                      <a:r>
                        <a:rPr lang="en-US" altLang="zh-CN" sz="1100" u="none" strike="noStrike" dirty="0" smtClean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zh-CN" altLang="en-US" sz="1100" u="none" strike="noStrike" dirty="0" smtClean="0">
                          <a:effectLst/>
                          <a:latin typeface="+mn-ea"/>
                          <a:ea typeface="+mn-ea"/>
                        </a:rPr>
                        <a:t>次且无赔系数</a:t>
                      </a:r>
                      <a:r>
                        <a:rPr lang="en-US" altLang="zh-CN" sz="1100" u="none" strike="noStrike" dirty="0" smtClean="0">
                          <a:effectLst/>
                          <a:latin typeface="+mn-ea"/>
                          <a:ea typeface="+mn-ea"/>
                        </a:rPr>
                        <a:t>&lt;1</a:t>
                      </a:r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>
                          <a:effectLst/>
                          <a:latin typeface="+mn-ea"/>
                          <a:ea typeface="+mn-ea"/>
                        </a:rPr>
                        <a:t>1500</a:t>
                      </a:r>
                      <a:endParaRPr lang="en-US" altLang="zh-CN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健康礼包 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+【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小工具箱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】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295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 dirty="0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 dirty="0">
                          <a:effectLst/>
                          <a:latin typeface="+mn-ea"/>
                          <a:ea typeface="+mn-ea"/>
                        </a:rPr>
                        <a:t>2600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健康礼包 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六选一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9915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u="none" strike="noStrike">
                          <a:effectLst/>
                          <a:latin typeface="+mn-ea"/>
                          <a:ea typeface="+mn-ea"/>
                        </a:rPr>
                        <a:t>≥</a:t>
                      </a:r>
                      <a:r>
                        <a:rPr lang="en-US" altLang="zh-CN" sz="1100" u="none" strike="noStrike">
                          <a:effectLst/>
                          <a:latin typeface="+mn-ea"/>
                          <a:ea typeface="+mn-ea"/>
                        </a:rPr>
                        <a:t>8000</a:t>
                      </a:r>
                      <a:endParaRPr lang="en-US" altLang="zh-CN" sz="1100" b="0" i="0" u="none" strike="noStrike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ts val="1500"/>
                        </a:lnSpc>
                      </a:pP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健康礼包 </a:t>
                      </a:r>
                      <a:r>
                        <a:rPr lang="en-US" altLang="zh-CN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六选二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TextBox 20"/>
          <p:cNvSpPr txBox="1">
            <a:spLocks noChangeArrowheads="1"/>
          </p:cNvSpPr>
          <p:nvPr/>
        </p:nvSpPr>
        <p:spPr bwMode="auto">
          <a:xfrm>
            <a:off x="-1666061" y="4423673"/>
            <a:ext cx="350175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400" b="1" dirty="0" smtClean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惊</a:t>
            </a:r>
            <a:endParaRPr lang="en-US" altLang="zh-CN" sz="1400" b="1" dirty="0" smtClean="0">
              <a:solidFill>
                <a:srgbClr val="FFC000"/>
              </a:solidFill>
              <a:latin typeface="Franklin Gothic Medium" pitchFamily="34" charset="0"/>
              <a:ea typeface="微软雅黑" pitchFamily="34" charset="-122"/>
            </a:endParaRPr>
          </a:p>
          <a:p>
            <a:pPr algn="ctr" eaLnBrk="1" hangingPunct="1"/>
            <a:r>
              <a:rPr lang="en-US" altLang="zh-CN" sz="1400" b="1" dirty="0" smtClean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                 </a:t>
            </a:r>
            <a:r>
              <a:rPr lang="zh-CN" altLang="en-US" sz="1400" b="1" dirty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喜</a:t>
            </a:r>
            <a:endParaRPr lang="en-US" altLang="zh-CN" sz="1400" b="1" dirty="0" smtClean="0">
              <a:solidFill>
                <a:srgbClr val="FFC000"/>
              </a:solidFill>
              <a:latin typeface="Franklin Gothic Medium" pitchFamily="34" charset="0"/>
              <a:ea typeface="微软雅黑" pitchFamily="34" charset="-122"/>
            </a:endParaRPr>
          </a:p>
          <a:p>
            <a:pPr algn="ctr" eaLnBrk="1" hangingPunct="1"/>
            <a:r>
              <a:rPr lang="en-US" altLang="zh-CN" sz="1400" b="1" dirty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 </a:t>
            </a:r>
            <a:r>
              <a:rPr lang="en-US" altLang="zh-CN" sz="1400" b="1" dirty="0" smtClean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                                   </a:t>
            </a:r>
            <a:r>
              <a:rPr lang="zh-CN" altLang="en-US" sz="1400" b="1" dirty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不</a:t>
            </a:r>
            <a:r>
              <a:rPr lang="zh-CN" altLang="en-US" sz="1400" b="1" dirty="0" smtClean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  </a:t>
            </a:r>
            <a:endParaRPr lang="en-US" altLang="zh-CN" sz="1400" b="1" dirty="0" smtClean="0">
              <a:solidFill>
                <a:srgbClr val="FFC000"/>
              </a:solidFill>
              <a:latin typeface="Franklin Gothic Medium" pitchFamily="34" charset="0"/>
              <a:ea typeface="微软雅黑" pitchFamily="34" charset="-122"/>
            </a:endParaRPr>
          </a:p>
          <a:p>
            <a:pPr algn="ctr" eaLnBrk="1" hangingPunct="1"/>
            <a:r>
              <a:rPr lang="en-US" altLang="zh-CN" sz="1400" b="1" dirty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 </a:t>
            </a:r>
            <a:r>
              <a:rPr lang="en-US" altLang="zh-CN" sz="1400" b="1" dirty="0" smtClean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                                                      </a:t>
            </a:r>
            <a:r>
              <a:rPr lang="zh-CN" altLang="en-US" sz="1400" b="1" dirty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断</a:t>
            </a:r>
            <a:r>
              <a:rPr lang="zh-CN" altLang="en-US" sz="1400" b="1" dirty="0" smtClean="0">
                <a:solidFill>
                  <a:srgbClr val="FFC000"/>
                </a:solidFill>
                <a:latin typeface="Franklin Gothic Medium" pitchFamily="34" charset="0"/>
                <a:ea typeface="微软雅黑" pitchFamily="34" charset="-122"/>
              </a:rPr>
              <a:t> </a:t>
            </a:r>
            <a:endParaRPr lang="zh-CN" altLang="en-US" sz="1400" b="1" dirty="0">
              <a:solidFill>
                <a:srgbClr val="FFC00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34" name="等腰三角形 18"/>
          <p:cNvSpPr>
            <a:spLocks noChangeArrowheads="1"/>
          </p:cNvSpPr>
          <p:nvPr/>
        </p:nvSpPr>
        <p:spPr bwMode="auto">
          <a:xfrm>
            <a:off x="4005808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5" name="等腰三角形 18"/>
          <p:cNvSpPr>
            <a:spLocks noChangeArrowheads="1"/>
          </p:cNvSpPr>
          <p:nvPr/>
        </p:nvSpPr>
        <p:spPr bwMode="auto">
          <a:xfrm>
            <a:off x="2267744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TextBox 1"/>
          <p:cNvSpPr txBox="1">
            <a:spLocks noChangeArrowheads="1"/>
          </p:cNvSpPr>
          <p:nvPr/>
        </p:nvSpPr>
        <p:spPr bwMode="auto">
          <a:xfrm>
            <a:off x="7024874" y="106397"/>
            <a:ext cx="60358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5400" dirty="0">
                <a:solidFill>
                  <a:srgbClr val="969696"/>
                </a:solidFill>
                <a:latin typeface="+mn-ea"/>
                <a:ea typeface="+mn-ea"/>
              </a:rPr>
              <a:t>1</a:t>
            </a:r>
            <a:endParaRPr lang="zh-CN" altLang="en-US" sz="5400" dirty="0">
              <a:solidFill>
                <a:srgbClr val="969696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058517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4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5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活动</a:t>
              </a:r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说明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331640" y="1129308"/>
            <a:ext cx="6408712" cy="3356908"/>
            <a:chOff x="1691680" y="1444808"/>
            <a:chExt cx="6408712" cy="3356908"/>
          </a:xfrm>
        </p:grpSpPr>
        <p:grpSp>
          <p:nvGrpSpPr>
            <p:cNvPr id="7" name="组合 6"/>
            <p:cNvGrpSpPr/>
            <p:nvPr/>
          </p:nvGrpSpPr>
          <p:grpSpPr>
            <a:xfrm>
              <a:off x="1691680" y="1444808"/>
              <a:ext cx="6282755" cy="3356908"/>
              <a:chOff x="1691680" y="1444808"/>
              <a:chExt cx="6282755" cy="3356908"/>
            </a:xfrm>
          </p:grpSpPr>
          <p:sp>
            <p:nvSpPr>
              <p:cNvPr id="26" name="圆角矩形 60"/>
              <p:cNvSpPr>
                <a:spLocks noChangeArrowheads="1"/>
              </p:cNvSpPr>
              <p:nvPr/>
            </p:nvSpPr>
            <p:spPr bwMode="auto">
              <a:xfrm>
                <a:off x="1691680" y="1444808"/>
                <a:ext cx="6282755" cy="3356908"/>
              </a:xfrm>
              <a:prstGeom prst="roundRect">
                <a:avLst>
                  <a:gd name="adj" fmla="val 4194"/>
                </a:avLst>
              </a:prstGeom>
              <a:noFill/>
              <a:ln w="6350" cmpd="sng">
                <a:solidFill>
                  <a:srgbClr val="80808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endParaRPr lang="en-US" altLang="zh-CN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/>
                <a:endParaRPr lang="en-US" altLang="zh-CN" sz="16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7" name="TextBox 64"/>
              <p:cNvSpPr txBox="1">
                <a:spLocks noChangeArrowheads="1"/>
              </p:cNvSpPr>
              <p:nvPr/>
            </p:nvSpPr>
            <p:spPr bwMode="auto">
              <a:xfrm>
                <a:off x="1799422" y="1822152"/>
                <a:ext cx="6094442" cy="30777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marL="285750" indent="-285750" eaLnBrk="1" hangingPunct="1">
                  <a:buFont typeface="Wingdings" pitchFamily="2" charset="2"/>
                  <a:buChar char="n"/>
                </a:pPr>
                <a:r>
                  <a:rPr lang="zh-CN" altLang="en-US" sz="1400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客</a:t>
                </a:r>
                <a:r>
                  <a:rPr lang="zh-CN" altLang="en-US" sz="1400" dirty="0" smtClean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户</a:t>
                </a:r>
                <a:r>
                  <a:rPr lang="zh-CN" altLang="en-US" sz="1400" dirty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属</a:t>
                </a:r>
                <a:r>
                  <a:rPr lang="zh-CN" altLang="en-US" sz="1400" dirty="0" smtClean="0">
                    <a:solidFill>
                      <a:srgbClr val="0070C0"/>
                    </a:solidFill>
                    <a:latin typeface="Franklin Gothic Medium" pitchFamily="34" charset="0"/>
                    <a:ea typeface="微软雅黑" pitchFamily="34" charset="-122"/>
                  </a:rPr>
                  <a:t>性说明</a:t>
                </a:r>
                <a:endParaRPr lang="zh-CN" altLang="en-US" sz="1400" dirty="0">
                  <a:solidFill>
                    <a:srgbClr val="0070C0"/>
                  </a:solidFill>
                  <a:latin typeface="Franklin Gothic Medium" pitchFamily="34" charset="0"/>
                  <a:ea typeface="微软雅黑" pitchFamily="34" charset="-122"/>
                </a:endParaRPr>
              </a:p>
            </p:txBody>
          </p:sp>
          <p:sp>
            <p:nvSpPr>
              <p:cNvPr id="28" name="TextBox 66"/>
              <p:cNvSpPr txBox="1">
                <a:spLocks noChangeArrowheads="1"/>
              </p:cNvSpPr>
              <p:nvPr/>
            </p:nvSpPr>
            <p:spPr bwMode="auto">
              <a:xfrm>
                <a:off x="1799422" y="3020715"/>
                <a:ext cx="6094442" cy="30777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marL="285750" indent="-285750" eaLnBrk="1" hangingPunct="1">
                  <a:buFont typeface="Wingdings" pitchFamily="2" charset="2"/>
                  <a:buChar char="n"/>
                </a:pPr>
                <a:r>
                  <a:rPr lang="zh-CN" altLang="en-US" sz="1400" dirty="0" smtClean="0">
                    <a:solidFill>
                      <a:schemeClr val="accent6">
                        <a:lumMod val="75000"/>
                      </a:schemeClr>
                    </a:solidFill>
                    <a:latin typeface="Franklin Gothic Medium" pitchFamily="34" charset="0"/>
                    <a:ea typeface="微软雅黑" pitchFamily="34" charset="-122"/>
                  </a:rPr>
                  <a:t>礼品内容说明</a:t>
                </a:r>
                <a:endParaRPr lang="zh-CN" altLang="en-US" sz="1400" dirty="0">
                  <a:solidFill>
                    <a:schemeClr val="accent6">
                      <a:lumMod val="75000"/>
                    </a:schemeClr>
                  </a:solidFill>
                  <a:latin typeface="Franklin Gothic Medium" pitchFamily="34" charset="0"/>
                  <a:ea typeface="微软雅黑" pitchFamily="34" charset="-122"/>
                </a:endParaRPr>
              </a:p>
            </p:txBody>
          </p:sp>
        </p:grpSp>
        <p:sp>
          <p:nvSpPr>
            <p:cNvPr id="3" name="矩形 2"/>
            <p:cNvSpPr/>
            <p:nvPr/>
          </p:nvSpPr>
          <p:spPr>
            <a:xfrm>
              <a:off x="1796442" y="2281436"/>
              <a:ext cx="6303950" cy="6052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eaLnBrk="0" hangingPunct="0">
                <a:lnSpc>
                  <a:spcPts val="2000"/>
                </a:lnSpc>
                <a:buFont typeface="Wingdings" pitchFamily="2" charset="2"/>
                <a:buChar char="ü"/>
              </a:pP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续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保客户指：上年新渠道电销或网销承保的客户</a:t>
              </a:r>
            </a:p>
            <a:p>
              <a:pPr marL="285750" indent="-285750" eaLnBrk="0" hangingPunct="0">
                <a:lnSpc>
                  <a:spcPts val="2000"/>
                </a:lnSpc>
                <a:buFont typeface="Wingdings" pitchFamily="2" charset="2"/>
                <a:buChar char="ü"/>
              </a:pP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转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保客户指：上年非电销或网销承保的客户，而是他公司承保或其他渠道承保的客</a:t>
              </a: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户。</a:t>
              </a:r>
              <a:endParaRPr lang="zh-CN" altLang="en-US" sz="1200" dirty="0">
                <a:latin typeface="+mn-ea"/>
                <a:ea typeface="+mn-ea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1800830" y="3361556"/>
              <a:ext cx="6093034" cy="8617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 eaLnBrk="0" hangingPunct="0">
                <a:lnSpc>
                  <a:spcPts val="2000"/>
                </a:lnSpc>
                <a:buFont typeface="Wingdings" pitchFamily="2" charset="2"/>
                <a:buChar char="ü"/>
              </a:pP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健康礼</a:t>
              </a: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包：</a:t>
              </a:r>
              <a:r>
                <a:rPr lang="en-US" altLang="zh-CN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【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（体检 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  <a:ea typeface="+mn-ea"/>
                </a:rPr>
                <a:t>or 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洁牙 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  <a:ea typeface="+mn-ea"/>
                </a:rPr>
                <a:t>or PM2.5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）三选一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  <a:ea typeface="+mn-ea"/>
                </a:rPr>
                <a:t>】</a:t>
              </a:r>
            </a:p>
            <a:p>
              <a:pPr marL="285750" indent="-285750" eaLnBrk="0" hangingPunct="0">
                <a:lnSpc>
                  <a:spcPts val="2000"/>
                </a:lnSpc>
                <a:buFont typeface="Wingdings" pitchFamily="2" charset="2"/>
                <a:buChar char="ü"/>
              </a:pP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六</a:t>
              </a: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选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礼</a:t>
              </a:r>
              <a:r>
                <a:rPr lang="zh-CN" altLang="en-US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品：</a:t>
              </a:r>
              <a:r>
                <a:rPr lang="en-US" altLang="zh-CN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【</a:t>
              </a:r>
              <a:r>
                <a:rPr lang="zh-CN" altLang="en-US" sz="1200" b="1" dirty="0">
                  <a:solidFill>
                    <a:srgbClr val="000000"/>
                  </a:solidFill>
                  <a:latin typeface="+mn-ea"/>
                  <a:ea typeface="+mn-ea"/>
                </a:rPr>
                <a:t>（</a:t>
              </a:r>
              <a:r>
                <a:rPr lang="en-US" altLang="zh-CN" sz="1200" b="1" dirty="0">
                  <a:solidFill>
                    <a:srgbClr val="000000"/>
                  </a:solidFill>
                  <a:latin typeface="+mn-ea"/>
                  <a:ea typeface="+mn-ea"/>
                </a:rPr>
                <a:t>ETC or </a:t>
              </a:r>
              <a:r>
                <a:rPr lang="zh-CN" altLang="en-US" sz="1200" b="1" dirty="0">
                  <a:solidFill>
                    <a:srgbClr val="000000"/>
                  </a:solidFill>
                  <a:latin typeface="+mn-ea"/>
                  <a:ea typeface="+mn-ea"/>
                </a:rPr>
                <a:t>瑞士军刀双肩背） 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  <a:ea typeface="+mn-ea"/>
                </a:rPr>
                <a:t>or 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保养卡（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  <a:ea typeface="+mn-ea"/>
                </a:rPr>
                <a:t>A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）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  <a:ea typeface="+mn-ea"/>
                </a:rPr>
                <a:t>or 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验车卡（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  <a:ea typeface="+mn-ea"/>
                </a:rPr>
                <a:t>C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）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  <a:ea typeface="+mn-ea"/>
                </a:rPr>
                <a:t>or 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酒驾卡（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  <a:ea typeface="+mn-ea"/>
                </a:rPr>
                <a:t>J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）</a:t>
              </a:r>
              <a:r>
                <a:rPr lang="en-US" altLang="zh-CN" sz="1200" dirty="0">
                  <a:solidFill>
                    <a:srgbClr val="000000"/>
                  </a:solidFill>
                  <a:latin typeface="+mn-ea"/>
                  <a:ea typeface="+mn-ea"/>
                </a:rPr>
                <a:t>or </a:t>
              </a:r>
              <a:r>
                <a:rPr lang="zh-CN" altLang="en-US" sz="1200" dirty="0">
                  <a:solidFill>
                    <a:srgbClr val="000000"/>
                  </a:solidFill>
                  <a:latin typeface="+mn-ea"/>
                  <a:ea typeface="+mn-ea"/>
                </a:rPr>
                <a:t>划痕卡</a:t>
              </a:r>
              <a:r>
                <a:rPr lang="en-US" altLang="zh-CN" sz="1200" dirty="0" smtClean="0">
                  <a:solidFill>
                    <a:srgbClr val="000000"/>
                  </a:solidFill>
                  <a:latin typeface="+mn-ea"/>
                  <a:ea typeface="+mn-ea"/>
                </a:rPr>
                <a:t>】</a:t>
              </a:r>
              <a:endParaRPr lang="en-US" altLang="zh-CN" sz="1200" dirty="0" smtClean="0">
                <a:solidFill>
                  <a:srgbClr val="000000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36" name="Group 2"/>
          <p:cNvGrpSpPr>
            <a:grpSpLocks/>
          </p:cNvGrpSpPr>
          <p:nvPr/>
        </p:nvGrpSpPr>
        <p:grpSpPr bwMode="auto">
          <a:xfrm>
            <a:off x="-22225" y="4360863"/>
            <a:ext cx="9177338" cy="1587500"/>
            <a:chOff x="0" y="0"/>
            <a:chExt cx="9181274" cy="1588274"/>
          </a:xfrm>
        </p:grpSpPr>
        <p:sp>
          <p:nvSpPr>
            <p:cNvPr id="37" name="矩形 21"/>
            <p:cNvSpPr>
              <a:spLocks noChangeArrowheads="1"/>
            </p:cNvSpPr>
            <p:nvPr/>
          </p:nvSpPr>
          <p:spPr bwMode="auto">
            <a:xfrm>
              <a:off x="0" y="796186"/>
              <a:ext cx="9181274" cy="79208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8" name="等腰三角形 23"/>
            <p:cNvSpPr>
              <a:spLocks noChangeArrowheads="1"/>
            </p:cNvSpPr>
            <p:nvPr/>
          </p:nvSpPr>
          <p:spPr bwMode="auto">
            <a:xfrm>
              <a:off x="14856" y="0"/>
              <a:ext cx="1573038" cy="811334"/>
            </a:xfrm>
            <a:prstGeom prst="triangle">
              <a:avLst>
                <a:gd name="adj" fmla="val 0"/>
              </a:avLst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endParaRPr lang="zh-CN" altLang="en-US" sz="16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39" name="等腰三角形 24"/>
          <p:cNvSpPr>
            <a:spLocks noChangeArrowheads="1"/>
          </p:cNvSpPr>
          <p:nvPr/>
        </p:nvSpPr>
        <p:spPr bwMode="auto">
          <a:xfrm>
            <a:off x="4572000" y="4972050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" name="TextBox 40"/>
          <p:cNvSpPr txBox="1">
            <a:spLocks noChangeArrowheads="1"/>
          </p:cNvSpPr>
          <p:nvPr/>
        </p:nvSpPr>
        <p:spPr bwMode="auto">
          <a:xfrm>
            <a:off x="3607991" y="5244537"/>
            <a:ext cx="2116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400" u="sng" dirty="0" smtClean="0">
                <a:solidFill>
                  <a:schemeClr val="bg1"/>
                </a:solidFill>
                <a:latin typeface="Franklin Gothic Medium" pitchFamily="34" charset="0"/>
                <a:ea typeface="微软雅黑" pitchFamily="34" charset="-122"/>
              </a:rPr>
              <a:t>专业平安     专属为您</a:t>
            </a:r>
            <a:endParaRPr lang="zh-CN" altLang="en-US" sz="1400" u="sng" dirty="0">
              <a:solidFill>
                <a:schemeClr val="bg1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促销</a:t>
              </a:r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品展示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1729309" y="5168900"/>
            <a:ext cx="205060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瑞士军刀双肩背</a:t>
            </a:r>
          </a:p>
        </p:txBody>
      </p:sp>
      <p:sp>
        <p:nvSpPr>
          <p:cNvPr id="35" name="等腰三角形 18"/>
          <p:cNvSpPr>
            <a:spLocks noChangeArrowheads="1"/>
          </p:cNvSpPr>
          <p:nvPr/>
        </p:nvSpPr>
        <p:spPr bwMode="auto">
          <a:xfrm>
            <a:off x="2555032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等腰三角形 18"/>
          <p:cNvSpPr>
            <a:spLocks noChangeArrowheads="1"/>
          </p:cNvSpPr>
          <p:nvPr/>
        </p:nvSpPr>
        <p:spPr bwMode="auto">
          <a:xfrm>
            <a:off x="6893506" y="4973638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2" name="TextBox 22"/>
          <p:cNvSpPr txBox="1">
            <a:spLocks noChangeArrowheads="1"/>
          </p:cNvSpPr>
          <p:nvPr/>
        </p:nvSpPr>
        <p:spPr bwMode="auto">
          <a:xfrm>
            <a:off x="6049789" y="5160456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en-US" altLang="zh-CN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ETC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pic>
        <p:nvPicPr>
          <p:cNvPr id="18" name="图片 17" descr="SA9393-1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4547" y="1788975"/>
            <a:ext cx="229277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图片 14" descr="qiang_2570575_1344408_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9116" y="1855185"/>
            <a:ext cx="3548686" cy="2027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190370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-36512" y="4657700"/>
            <a:ext cx="1224136" cy="1017728"/>
            <a:chOff x="-108520" y="4729709"/>
            <a:chExt cx="1224136" cy="1017728"/>
          </a:xfrm>
        </p:grpSpPr>
        <p:pic>
          <p:nvPicPr>
            <p:cNvPr id="31" name="Picture 2" descr="D:\Users\chenxi007\Desktop\u=2698315999,2267015941&amp;fm=23&amp;gp=0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55" y="4811808"/>
              <a:ext cx="1107161" cy="935629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矩形 4"/>
            <p:cNvSpPr/>
            <p:nvPr/>
          </p:nvSpPr>
          <p:spPr>
            <a:xfrm>
              <a:off x="-108520" y="4729709"/>
              <a:ext cx="747120" cy="2966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彩云" pitchFamily="2" charset="-122"/>
                  <a:ea typeface="华文彩云" pitchFamily="2" charset="-122"/>
                </a:rPr>
                <a:t>保养卡</a:t>
              </a:r>
            </a:p>
          </p:txBody>
        </p:sp>
      </p:grpSp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9" name="等腰三角形 18"/>
          <p:cNvSpPr>
            <a:spLocks noChangeArrowheads="1"/>
          </p:cNvSpPr>
          <p:nvPr/>
        </p:nvSpPr>
        <p:spPr bwMode="auto">
          <a:xfrm>
            <a:off x="6876380" y="4983309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促</a:t>
              </a:r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销</a:t>
              </a:r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服</a:t>
              </a:r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务介绍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1657301" y="5168900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保</a:t>
            </a:r>
            <a:r>
              <a:rPr lang="zh-CN" altLang="en-US" sz="1200" b="1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养项目</a:t>
            </a:r>
            <a:endParaRPr lang="zh-CN" altLang="en-US" sz="1200" b="1" dirty="0">
              <a:solidFill>
                <a:srgbClr val="FF00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6038794" y="5160963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温</a:t>
            </a:r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馨提示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3" name="等腰三角形 18"/>
          <p:cNvSpPr>
            <a:spLocks noChangeArrowheads="1"/>
          </p:cNvSpPr>
          <p:nvPr/>
        </p:nvSpPr>
        <p:spPr bwMode="auto">
          <a:xfrm>
            <a:off x="2483892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896844" y="1129308"/>
            <a:ext cx="3603148" cy="3176912"/>
            <a:chOff x="179512" y="1201316"/>
            <a:chExt cx="3603148" cy="3240360"/>
          </a:xfrm>
        </p:grpSpPr>
        <p:grpSp>
          <p:nvGrpSpPr>
            <p:cNvPr id="2" name="组合 1"/>
            <p:cNvGrpSpPr/>
            <p:nvPr/>
          </p:nvGrpSpPr>
          <p:grpSpPr>
            <a:xfrm>
              <a:off x="179512" y="1201316"/>
              <a:ext cx="3603148" cy="3240360"/>
              <a:chOff x="1804486" y="1201316"/>
              <a:chExt cx="2562225" cy="1763713"/>
            </a:xfrm>
          </p:grpSpPr>
          <p:sp>
            <p:nvSpPr>
              <p:cNvPr id="25" name="AutoShape 8"/>
              <p:cNvSpPr>
                <a:spLocks noChangeArrowheads="1"/>
              </p:cNvSpPr>
              <p:nvPr/>
            </p:nvSpPr>
            <p:spPr bwMode="auto">
              <a:xfrm>
                <a:off x="1807661" y="1201316"/>
                <a:ext cx="2559050" cy="255657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DDDDDD"/>
                  </a:gs>
                  <a:gs pos="100000">
                    <a:schemeClr val="bg2"/>
                  </a:gs>
                </a:gsLst>
                <a:lin ang="2700000" scaled="1"/>
              </a:gra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6" name="AutoShape 16"/>
              <p:cNvSpPr>
                <a:spLocks noChangeArrowheads="1"/>
              </p:cNvSpPr>
              <p:nvPr/>
            </p:nvSpPr>
            <p:spPr bwMode="auto">
              <a:xfrm>
                <a:off x="1804486" y="1459673"/>
                <a:ext cx="2559050" cy="1505356"/>
              </a:xfrm>
              <a:prstGeom prst="roundRect">
                <a:avLst>
                  <a:gd name="adj" fmla="val 8745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2700000" scaled="1"/>
              </a:gra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25400" dir="5400000" algn="ctr" rotWithShape="0">
                        <a:srgbClr val="D0D0EA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空调、电器、制动、行驶系统检</a:t>
                </a: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测</a:t>
                </a:r>
                <a:endParaRPr lang="en-US" altLang="zh-CN" sz="11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清洗喷油嘴、节气门</a:t>
                </a:r>
                <a:endParaRPr lang="zh-CN" altLang="en-US" sz="11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空调风道清洁、杀</a:t>
                </a: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菌</a:t>
                </a:r>
                <a:endParaRPr lang="en-US" altLang="zh-CN" sz="11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清洗冷凝器及洗</a:t>
                </a: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车</a:t>
                </a:r>
                <a:endParaRPr lang="en-US" altLang="zh-CN" sz="11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四轮定位</a:t>
                </a:r>
                <a:endParaRPr lang="zh-CN" altLang="en-US" sz="11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换机油机滤（免工费</a:t>
                </a: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）</a:t>
                </a:r>
                <a:endParaRPr lang="en-US" altLang="zh-CN" sz="11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清洗发动机</a:t>
                </a: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仓</a:t>
                </a:r>
                <a:endParaRPr lang="en-US" altLang="zh-CN" sz="11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电瓶养护、防冻液液面检查（春夏季）</a:t>
                </a:r>
                <a:r>
                  <a:rPr lang="en-US" altLang="zh-CN" sz="1100" dirty="0">
                    <a:latin typeface="微软雅黑" pitchFamily="34" charset="-122"/>
                    <a:ea typeface="微软雅黑" pitchFamily="34" charset="-122"/>
                  </a:rPr>
                  <a:t>\</a:t>
                </a: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防冻液冰点</a:t>
                </a:r>
                <a:endParaRPr lang="en-US" altLang="zh-CN" sz="1100" dirty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 fontAlgn="ctr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en-US" altLang="zh-CN" sz="1100" dirty="0">
                    <a:latin typeface="微软雅黑" pitchFamily="34" charset="-122"/>
                    <a:ea typeface="微软雅黑" pitchFamily="34" charset="-122"/>
                  </a:rPr>
                  <a:t>  </a:t>
                </a:r>
                <a:r>
                  <a:rPr lang="zh-CN" altLang="en-US" sz="1100" dirty="0">
                    <a:latin typeface="微软雅黑" pitchFamily="34" charset="-122"/>
                    <a:ea typeface="微软雅黑" pitchFamily="34" charset="-122"/>
                  </a:rPr>
                  <a:t>检测（秋冬季</a:t>
                </a: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）</a:t>
                </a:r>
                <a:endParaRPr lang="zh-CN" altLang="en-US" sz="140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8" name="矩形 7"/>
            <p:cNvSpPr/>
            <p:nvPr/>
          </p:nvSpPr>
          <p:spPr>
            <a:xfrm>
              <a:off x="311388" y="1273324"/>
              <a:ext cx="119135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itchFamily="2" charset="2"/>
                <a:buChar char="p"/>
              </a:pPr>
              <a:r>
                <a:rPr lang="zh-CN" altLang="en-US" sz="1400" b="1" dirty="0" smtClean="0">
                  <a:latin typeface="微软雅黑" pitchFamily="34" charset="-122"/>
                  <a:ea typeface="微软雅黑" pitchFamily="34" charset="-122"/>
                </a:rPr>
                <a:t>保养项目</a:t>
              </a:r>
              <a:endParaRPr lang="zh-CN" altLang="en-US" sz="1400" b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697492" y="1129308"/>
            <a:ext cx="3618924" cy="3176912"/>
            <a:chOff x="4516385" y="1201316"/>
            <a:chExt cx="3618924" cy="3176912"/>
          </a:xfrm>
        </p:grpSpPr>
        <p:grpSp>
          <p:nvGrpSpPr>
            <p:cNvPr id="4" name="组合 3"/>
            <p:cNvGrpSpPr/>
            <p:nvPr/>
          </p:nvGrpSpPr>
          <p:grpSpPr>
            <a:xfrm>
              <a:off x="4516385" y="1201316"/>
              <a:ext cx="3618924" cy="3176912"/>
              <a:chOff x="4493711" y="1235850"/>
              <a:chExt cx="2573337" cy="1729179"/>
            </a:xfrm>
          </p:grpSpPr>
          <p:sp>
            <p:nvSpPr>
              <p:cNvPr id="19" name="AutoShape 4"/>
              <p:cNvSpPr>
                <a:spLocks noChangeArrowheads="1"/>
              </p:cNvSpPr>
              <p:nvPr/>
            </p:nvSpPr>
            <p:spPr bwMode="auto">
              <a:xfrm>
                <a:off x="4507998" y="1235850"/>
                <a:ext cx="2559050" cy="255657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DDDDDD"/>
                  </a:gs>
                  <a:gs pos="100000">
                    <a:schemeClr val="bg2"/>
                  </a:gs>
                </a:gsLst>
                <a:lin ang="2700000" scaled="1"/>
              </a:gra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4" name="AutoShape 5"/>
              <p:cNvSpPr>
                <a:spLocks noChangeArrowheads="1"/>
              </p:cNvSpPr>
              <p:nvPr/>
            </p:nvSpPr>
            <p:spPr bwMode="auto">
              <a:xfrm>
                <a:off x="4493711" y="1494207"/>
                <a:ext cx="2559050" cy="1470822"/>
              </a:xfrm>
              <a:prstGeom prst="roundRect">
                <a:avLst>
                  <a:gd name="adj" fmla="val 8745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2700000" scaled="1"/>
              </a:gradFill>
              <a:ln w="9525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25400" dir="5400000" algn="ctr" rotWithShape="0">
                        <a:srgbClr val="D0D0EA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marL="171450" indent="-1714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每张保养卡限使用一次，须在同一家修理厂一次性完成全部服务项目，不可兑换现金，若更换服务项目，费用自理。</a:t>
                </a:r>
                <a:endParaRPr lang="en-US" altLang="zh-CN" sz="11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保养服务有效期为</a:t>
                </a:r>
                <a:r>
                  <a:rPr lang="zh-CN" altLang="en-US" sz="1100" b="1" dirty="0" smtClean="0">
                    <a:latin typeface="微软雅黑" pitchFamily="34" charset="-122"/>
                    <a:ea typeface="微软雅黑" pitchFamily="34" charset="-122"/>
                  </a:rPr>
                  <a:t>六个月</a:t>
                </a:r>
                <a:r>
                  <a:rPr lang="zh-CN" altLang="en-US" sz="1100" dirty="0" smtClean="0">
                    <a:solidFill>
                      <a:srgbClr val="FF00FF"/>
                    </a:solidFill>
                    <a:latin typeface="微软雅黑" pitchFamily="34" charset="-122"/>
                    <a:ea typeface="微软雅黑" pitchFamily="34" charset="-122"/>
                  </a:rPr>
                  <a:t>（自投保当月打孔算起）</a:t>
                </a: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，截止日期以卡上打孔月份为准，逾期不能使用。</a:t>
                </a:r>
                <a:endParaRPr lang="en-US" altLang="zh-CN" sz="1100" dirty="0" smtClean="0">
                  <a:latin typeface="微软雅黑" pitchFamily="34" charset="-122"/>
                  <a:ea typeface="微软雅黑" pitchFamily="34" charset="-122"/>
                </a:endParaRPr>
              </a:p>
              <a:p>
                <a:pPr marL="171450" indent="-1714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保养卡为保养服务唯一凭证，不记名、不挂失、遗失不补。</a:t>
                </a:r>
              </a:p>
              <a:p>
                <a:pPr marL="171450" indent="-1714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由于保养服务商工位有限，为了节省您的等候时间，请避开高峰期，提前拨打服务商电话预约服务。</a:t>
                </a:r>
              </a:p>
              <a:p>
                <a:pPr marL="171450" indent="-171450">
                  <a:lnSpc>
                    <a:spcPct val="150000"/>
                  </a:lnSpc>
                  <a:buFont typeface="Arial" pitchFamily="34" charset="0"/>
                  <a:buChar char="•"/>
                </a:pPr>
                <a:r>
                  <a:rPr lang="zh-CN" altLang="en-US" sz="1100" dirty="0" smtClean="0">
                    <a:latin typeface="微软雅黑" pitchFamily="34" charset="-122"/>
                    <a:ea typeface="微软雅黑" pitchFamily="34" charset="-122"/>
                  </a:rPr>
                  <a:t>保养车辆谢绝自带机油。</a:t>
                </a:r>
                <a:endParaRPr lang="zh-CN" altLang="en-US" sz="11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10" name="矩形 9"/>
            <p:cNvSpPr/>
            <p:nvPr/>
          </p:nvSpPr>
          <p:spPr>
            <a:xfrm>
              <a:off x="4638124" y="1273324"/>
              <a:ext cx="119135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itchFamily="2" charset="2"/>
                <a:buChar char="p"/>
              </a:pPr>
              <a:r>
                <a:rPr lang="zh-CN" altLang="en-US" sz="1400" b="1" dirty="0">
                  <a:latin typeface="微软雅黑" pitchFamily="34" charset="-122"/>
                  <a:ea typeface="微软雅黑" pitchFamily="34" charset="-122"/>
                </a:rPr>
                <a:t>温馨提</a:t>
              </a:r>
              <a:r>
                <a:rPr lang="zh-CN" altLang="en-US" sz="1400" b="1" dirty="0" smtClean="0">
                  <a:latin typeface="微软雅黑" pitchFamily="34" charset="-122"/>
                  <a:ea typeface="微软雅黑" pitchFamily="34" charset="-122"/>
                </a:rPr>
                <a:t>示</a:t>
              </a:r>
              <a:endParaRPr lang="zh-CN" altLang="en-US" sz="1400" b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33" name="TextBox 22"/>
          <p:cNvSpPr txBox="1">
            <a:spLocks noChangeArrowheads="1"/>
          </p:cNvSpPr>
          <p:nvPr/>
        </p:nvSpPr>
        <p:spPr bwMode="auto">
          <a:xfrm>
            <a:off x="3154867" y="4658845"/>
            <a:ext cx="28839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服务商地址详询：</a:t>
            </a:r>
            <a:r>
              <a:rPr lang="en-US" altLang="zh-CN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4008000000</a:t>
            </a:r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转</a:t>
            </a:r>
            <a:r>
              <a:rPr lang="en-US" altLang="zh-CN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5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129647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促销服务介绍</a:t>
              </a:r>
            </a:p>
          </p:txBody>
        </p:sp>
      </p:grp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1657301" y="5168900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B050"/>
                </a:solidFill>
                <a:latin typeface="+mn-ea"/>
                <a:ea typeface="+mn-ea"/>
              </a:rPr>
              <a:t>验</a:t>
            </a:r>
            <a:r>
              <a:rPr lang="zh-CN" altLang="en-US" sz="1200" b="1" dirty="0" smtClean="0">
                <a:solidFill>
                  <a:srgbClr val="00B050"/>
                </a:solidFill>
                <a:latin typeface="+mn-ea"/>
                <a:ea typeface="+mn-ea"/>
              </a:rPr>
              <a:t>车服务</a:t>
            </a:r>
            <a:endParaRPr lang="zh-CN" altLang="en-US" sz="1200" b="1" dirty="0">
              <a:solidFill>
                <a:srgbClr val="00B050"/>
              </a:solidFill>
              <a:latin typeface="+mn-ea"/>
              <a:ea typeface="+mn-ea"/>
            </a:endParaRP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6038794" y="5160963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FFC000"/>
                </a:solidFill>
                <a:latin typeface="+mn-ea"/>
                <a:ea typeface="+mn-ea"/>
              </a:rPr>
              <a:t>酒</a:t>
            </a:r>
            <a:r>
              <a:rPr lang="zh-CN" altLang="en-US" sz="1200" b="1" dirty="0" smtClean="0">
                <a:solidFill>
                  <a:srgbClr val="FFC000"/>
                </a:solidFill>
                <a:latin typeface="+mn-ea"/>
                <a:ea typeface="+mn-ea"/>
              </a:rPr>
              <a:t>后代驾服务</a:t>
            </a:r>
            <a:endParaRPr lang="zh-CN" altLang="en-US" sz="1200" b="1" dirty="0">
              <a:solidFill>
                <a:srgbClr val="FFC000"/>
              </a:solidFill>
              <a:latin typeface="+mn-ea"/>
              <a:ea typeface="+mn-ea"/>
            </a:endParaRPr>
          </a:p>
        </p:txBody>
      </p:sp>
      <p:grpSp>
        <p:nvGrpSpPr>
          <p:cNvPr id="28" name="Group 4"/>
          <p:cNvGrpSpPr>
            <a:grpSpLocks/>
          </p:cNvGrpSpPr>
          <p:nvPr/>
        </p:nvGrpSpPr>
        <p:grpSpPr bwMode="auto">
          <a:xfrm>
            <a:off x="1558667" y="1539963"/>
            <a:ext cx="4017582" cy="1126521"/>
            <a:chOff x="912" y="1008"/>
            <a:chExt cx="3984" cy="967"/>
          </a:xfrm>
        </p:grpSpPr>
        <p:sp>
          <p:nvSpPr>
            <p:cNvPr id="47" name="AutoShape 5"/>
            <p:cNvSpPr>
              <a:spLocks noChangeArrowheads="1"/>
            </p:cNvSpPr>
            <p:nvPr/>
          </p:nvSpPr>
          <p:spPr bwMode="gray">
            <a:xfrm>
              <a:off x="912" y="1008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 sz="2000">
                <a:solidFill>
                  <a:srgbClr val="000000"/>
                </a:solidFill>
                <a:latin typeface="+mn-ea"/>
                <a:ea typeface="+mn-ea"/>
              </a:endParaRPr>
            </a:p>
          </p:txBody>
        </p:sp>
        <p:grpSp>
          <p:nvGrpSpPr>
            <p:cNvPr id="48" name="Group 6"/>
            <p:cNvGrpSpPr>
              <a:grpSpLocks/>
            </p:cNvGrpSpPr>
            <p:nvPr/>
          </p:nvGrpSpPr>
          <p:grpSpPr bwMode="auto">
            <a:xfrm>
              <a:off x="999" y="1200"/>
              <a:ext cx="768" cy="603"/>
              <a:chOff x="999" y="1200"/>
              <a:chExt cx="768" cy="603"/>
            </a:xfrm>
          </p:grpSpPr>
          <p:sp>
            <p:nvSpPr>
              <p:cNvPr id="50" name="AutoShape 7"/>
              <p:cNvSpPr>
                <a:spLocks noChangeArrowheads="1"/>
              </p:cNvSpPr>
              <p:nvPr/>
            </p:nvSpPr>
            <p:spPr bwMode="gray">
              <a:xfrm>
                <a:off x="999" y="1200"/>
                <a:ext cx="768" cy="603"/>
              </a:xfrm>
              <a:prstGeom prst="roundRect">
                <a:avLst>
                  <a:gd name="adj" fmla="val 11921"/>
                </a:avLst>
              </a:prstGeom>
              <a:solidFill>
                <a:srgbClr val="92D050"/>
              </a:solidFill>
              <a:ln w="38100">
                <a:solidFill>
                  <a:srgbClr val="92D05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000">
                  <a:solidFill>
                    <a:srgbClr val="000000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51" name="Freeform 8"/>
              <p:cNvSpPr>
                <a:spLocks/>
              </p:cNvSpPr>
              <p:nvPr/>
            </p:nvSpPr>
            <p:spPr bwMode="gray">
              <a:xfrm>
                <a:off x="1047" y="1260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en-US" sz="2000">
                  <a:solidFill>
                    <a:srgbClr val="000000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52" name="Text Box 9"/>
              <p:cNvSpPr txBox="1">
                <a:spLocks noChangeArrowheads="1"/>
              </p:cNvSpPr>
              <p:nvPr/>
            </p:nvSpPr>
            <p:spPr bwMode="gray">
              <a:xfrm>
                <a:off x="1132" y="1295"/>
                <a:ext cx="486" cy="2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>
                  <a:defRPr/>
                </a:pPr>
                <a:r>
                  <a:rPr lang="zh-CN" altLang="en-US" sz="20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ea"/>
                    <a:ea typeface="+mn-ea"/>
                  </a:rPr>
                  <a:t>验车</a:t>
                </a:r>
                <a:endParaRPr lang="en-US" altLang="zh-CN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ea"/>
                  <a:ea typeface="+mn-ea"/>
                </a:endParaRPr>
              </a:p>
            </p:txBody>
          </p:sp>
        </p:grpSp>
        <p:sp>
          <p:nvSpPr>
            <p:cNvPr id="49" name="Text Box 10"/>
            <p:cNvSpPr txBox="1">
              <a:spLocks noChangeArrowheads="1"/>
            </p:cNvSpPr>
            <p:nvPr/>
          </p:nvSpPr>
          <p:spPr bwMode="gray">
            <a:xfrm>
              <a:off x="1871" y="1015"/>
              <a:ext cx="2928" cy="9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pPr>
                <a:lnSpc>
                  <a:spcPts val="2000"/>
                </a:lnSpc>
              </a:pP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为您提供</a:t>
              </a:r>
              <a:r>
                <a:rPr lang="en-US" altLang="zh-CN" sz="1100" b="1" dirty="0">
                  <a:solidFill>
                    <a:srgbClr val="000000"/>
                  </a:solidFill>
                  <a:latin typeface="+mn-ea"/>
                  <a:ea typeface="+mn-ea"/>
                </a:rPr>
                <a:t>3</a:t>
              </a: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家检测场免费验车服务，</a:t>
              </a:r>
              <a:endParaRPr lang="en-US" altLang="zh-CN" sz="1100" b="1" dirty="0">
                <a:solidFill>
                  <a:srgbClr val="000000"/>
                </a:solidFill>
                <a:latin typeface="+mn-ea"/>
                <a:ea typeface="+mn-ea"/>
              </a:endParaRPr>
            </a:p>
            <a:p>
              <a:pPr>
                <a:lnSpc>
                  <a:spcPts val="2000"/>
                </a:lnSpc>
              </a:pP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服务有效期</a:t>
              </a:r>
              <a:r>
                <a:rPr lang="en-US" altLang="zh-CN" sz="1100" b="1" dirty="0">
                  <a:solidFill>
                    <a:srgbClr val="000000"/>
                  </a:solidFill>
                  <a:latin typeface="+mn-ea"/>
                  <a:ea typeface="+mn-ea"/>
                </a:rPr>
                <a:t>3</a:t>
              </a: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个月：</a:t>
              </a:r>
              <a:endParaRPr lang="en-US" altLang="zh-CN" sz="1100" b="1" dirty="0">
                <a:solidFill>
                  <a:srgbClr val="000000"/>
                </a:solidFill>
                <a:latin typeface="+mn-ea"/>
                <a:ea typeface="+mn-ea"/>
              </a:endParaRPr>
            </a:p>
            <a:p>
              <a:pPr>
                <a:lnSpc>
                  <a:spcPts val="2000"/>
                </a:lnSpc>
                <a:buFont typeface="Arial" charset="0"/>
                <a:buChar char="•"/>
              </a:pPr>
              <a:r>
                <a:rPr lang="zh-CN" altLang="en-US" sz="1100" dirty="0" smtClean="0">
                  <a:solidFill>
                    <a:srgbClr val="000000"/>
                  </a:solidFill>
                  <a:latin typeface="+mn-ea"/>
                  <a:ea typeface="+mn-ea"/>
                </a:rPr>
                <a:t>赠</a:t>
              </a: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送警示三脚架</a:t>
              </a:r>
            </a:p>
            <a:p>
              <a:pPr>
                <a:lnSpc>
                  <a:spcPts val="2000"/>
                </a:lnSpc>
                <a:buFont typeface="Arial" charset="0"/>
                <a:buChar char="•"/>
              </a:pPr>
              <a:r>
                <a:rPr lang="zh-CN" altLang="en-US" sz="1100" dirty="0" smtClean="0">
                  <a:solidFill>
                    <a:srgbClr val="000000"/>
                  </a:solidFill>
                  <a:latin typeface="+mn-ea"/>
                  <a:ea typeface="+mn-ea"/>
                </a:rPr>
                <a:t>赠</a:t>
              </a: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送护理喷蜡一桶</a:t>
              </a:r>
              <a:endParaRPr lang="en-US" altLang="zh-CN" sz="1100" dirty="0">
                <a:solidFill>
                  <a:srgbClr val="000000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34" name="Group 18"/>
          <p:cNvGrpSpPr>
            <a:grpSpLocks/>
          </p:cNvGrpSpPr>
          <p:nvPr/>
        </p:nvGrpSpPr>
        <p:grpSpPr bwMode="auto">
          <a:xfrm>
            <a:off x="3677689" y="3018734"/>
            <a:ext cx="4780997" cy="1113021"/>
            <a:chOff x="912" y="3010"/>
            <a:chExt cx="4035" cy="953"/>
          </a:xfrm>
        </p:grpSpPr>
        <p:sp>
          <p:nvSpPr>
            <p:cNvPr id="35" name="AutoShape 19"/>
            <p:cNvSpPr>
              <a:spLocks noChangeArrowheads="1"/>
            </p:cNvSpPr>
            <p:nvPr/>
          </p:nvSpPr>
          <p:spPr bwMode="gray">
            <a:xfrm>
              <a:off x="912" y="303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 sz="2000">
                <a:solidFill>
                  <a:srgbClr val="000000"/>
                </a:solidFill>
                <a:latin typeface="+mn-ea"/>
                <a:ea typeface="+mn-ea"/>
              </a:endParaRPr>
            </a:p>
          </p:txBody>
        </p:sp>
        <p:grpSp>
          <p:nvGrpSpPr>
            <p:cNvPr id="36" name="Group 20"/>
            <p:cNvGrpSpPr>
              <a:grpSpLocks/>
            </p:cNvGrpSpPr>
            <p:nvPr/>
          </p:nvGrpSpPr>
          <p:grpSpPr bwMode="auto">
            <a:xfrm>
              <a:off x="999" y="3229"/>
              <a:ext cx="768" cy="583"/>
              <a:chOff x="999" y="3229"/>
              <a:chExt cx="768" cy="583"/>
            </a:xfrm>
          </p:grpSpPr>
          <p:sp>
            <p:nvSpPr>
              <p:cNvPr id="38" name="AutoShape 21"/>
              <p:cNvSpPr>
                <a:spLocks noChangeArrowheads="1"/>
              </p:cNvSpPr>
              <p:nvPr/>
            </p:nvSpPr>
            <p:spPr bwMode="gray">
              <a:xfrm>
                <a:off x="999" y="3241"/>
                <a:ext cx="768" cy="571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folHlink">
                      <a:gamma/>
                      <a:tint val="63529"/>
                      <a:invGamma/>
                    </a:schemeClr>
                  </a:gs>
                  <a:gs pos="100000">
                    <a:schemeClr val="fol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000">
                  <a:solidFill>
                    <a:srgbClr val="000000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39" name="Freeform 22"/>
              <p:cNvSpPr>
                <a:spLocks/>
              </p:cNvSpPr>
              <p:nvPr/>
            </p:nvSpPr>
            <p:spPr bwMode="gray">
              <a:xfrm>
                <a:off x="1047" y="3299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tint val="48627"/>
                      <a:invGamma/>
                    </a:schemeClr>
                  </a:gs>
                  <a:gs pos="100000">
                    <a:schemeClr val="fol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en-US" sz="2000">
                  <a:solidFill>
                    <a:srgbClr val="000000"/>
                  </a:solidFill>
                  <a:latin typeface="+mn-ea"/>
                  <a:ea typeface="+mn-ea"/>
                </a:endParaRPr>
              </a:p>
            </p:txBody>
          </p:sp>
          <p:sp>
            <p:nvSpPr>
              <p:cNvPr id="40" name="Text Box 23"/>
              <p:cNvSpPr txBox="1">
                <a:spLocks noChangeArrowheads="1"/>
              </p:cNvSpPr>
              <p:nvPr/>
            </p:nvSpPr>
            <p:spPr bwMode="gray">
              <a:xfrm>
                <a:off x="1132" y="3229"/>
                <a:ext cx="486" cy="5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>
                  <a:defRPr/>
                </a:pPr>
                <a:r>
                  <a:rPr lang="zh-CN" altLang="en-US" sz="2000" b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ea"/>
                    <a:ea typeface="+mn-ea"/>
                  </a:rPr>
                  <a:t>酒后</a:t>
                </a:r>
                <a:endParaRPr lang="en-US" altLang="zh-CN" sz="20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ea"/>
                  <a:ea typeface="+mn-ea"/>
                </a:endParaRPr>
              </a:p>
              <a:p>
                <a:pPr algn="ctr">
                  <a:defRPr/>
                </a:pPr>
                <a:r>
                  <a:rPr lang="zh-CN" altLang="en-US" sz="2000" b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ea"/>
                    <a:ea typeface="+mn-ea"/>
                  </a:rPr>
                  <a:t>代驾</a:t>
                </a:r>
                <a:endParaRPr lang="en-US" altLang="zh-CN" sz="20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ea"/>
                  <a:ea typeface="+mn-ea"/>
                </a:endParaRPr>
              </a:p>
            </p:txBody>
          </p:sp>
        </p:grpSp>
        <p:sp>
          <p:nvSpPr>
            <p:cNvPr id="37" name="Text Box 24"/>
            <p:cNvSpPr txBox="1">
              <a:spLocks noChangeArrowheads="1"/>
            </p:cNvSpPr>
            <p:nvPr/>
          </p:nvSpPr>
          <p:spPr bwMode="gray">
            <a:xfrm>
              <a:off x="1829" y="3010"/>
              <a:ext cx="3118" cy="9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宋体" charset="-122"/>
                </a:defRPr>
              </a:lvl9pPr>
            </a:lstStyle>
            <a:p>
              <a:pPr>
                <a:lnSpc>
                  <a:spcPts val="2000"/>
                </a:lnSpc>
              </a:pP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提前拨打</a:t>
              </a:r>
              <a:r>
                <a:rPr lang="en-US" altLang="zh-CN" sz="1100" b="1" dirty="0">
                  <a:solidFill>
                    <a:srgbClr val="000000"/>
                  </a:solidFill>
                  <a:latin typeface="+mn-ea"/>
                  <a:ea typeface="+mn-ea"/>
                </a:rPr>
                <a:t>4000060111</a:t>
              </a: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或</a:t>
              </a:r>
              <a:r>
                <a:rPr lang="en-US" altLang="zh-CN" sz="1100" b="1" dirty="0">
                  <a:solidFill>
                    <a:srgbClr val="000000"/>
                  </a:solidFill>
                  <a:latin typeface="+mn-ea"/>
                  <a:ea typeface="+mn-ea"/>
                </a:rPr>
                <a:t>4000007080</a:t>
              </a: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预约服务，</a:t>
              </a:r>
              <a:endParaRPr lang="en-US" altLang="zh-CN" sz="1100" b="1" dirty="0">
                <a:solidFill>
                  <a:srgbClr val="000000"/>
                </a:solidFill>
                <a:latin typeface="+mn-ea"/>
                <a:ea typeface="+mn-ea"/>
              </a:endParaRPr>
            </a:p>
            <a:p>
              <a:pPr>
                <a:lnSpc>
                  <a:spcPts val="2000"/>
                </a:lnSpc>
              </a:pPr>
              <a:r>
                <a:rPr lang="zh-CN" altLang="en-US" sz="1100" b="1" dirty="0">
                  <a:solidFill>
                    <a:srgbClr val="000000"/>
                  </a:solidFill>
                  <a:latin typeface="+mn-ea"/>
                  <a:ea typeface="+mn-ea"/>
                </a:rPr>
                <a:t>服务有效期一年：</a:t>
              </a:r>
              <a:endParaRPr lang="en-US" altLang="zh-CN" sz="1100" b="1" dirty="0">
                <a:solidFill>
                  <a:srgbClr val="000000"/>
                </a:solidFill>
                <a:latin typeface="+mn-ea"/>
                <a:ea typeface="+mn-ea"/>
              </a:endParaRPr>
            </a:p>
            <a:p>
              <a:pPr>
                <a:buFont typeface="Arial" charset="0"/>
                <a:buChar char="•"/>
              </a:pP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为您提供</a:t>
              </a:r>
              <a:r>
                <a:rPr lang="en-US" altLang="zh-CN" sz="1100" dirty="0">
                  <a:solidFill>
                    <a:srgbClr val="000000"/>
                  </a:solidFill>
                  <a:latin typeface="+mn-ea"/>
                  <a:ea typeface="+mn-ea"/>
                </a:rPr>
                <a:t>3</a:t>
              </a: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次免费代驾服务</a:t>
              </a:r>
              <a:endParaRPr lang="en-US" altLang="zh-CN" sz="1100" dirty="0">
                <a:solidFill>
                  <a:srgbClr val="000000"/>
                </a:solidFill>
                <a:latin typeface="+mn-ea"/>
                <a:ea typeface="+mn-ea"/>
              </a:endParaRPr>
            </a:p>
            <a:p>
              <a:pPr>
                <a:buFont typeface="Arial" charset="0"/>
                <a:buChar char="•"/>
              </a:pP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上午</a:t>
              </a:r>
              <a:r>
                <a:rPr lang="en-US" altLang="zh-CN" sz="1100" dirty="0">
                  <a:solidFill>
                    <a:srgbClr val="000000"/>
                  </a:solidFill>
                  <a:latin typeface="+mn-ea"/>
                  <a:ea typeface="+mn-ea"/>
                </a:rPr>
                <a:t>8</a:t>
              </a: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：</a:t>
              </a:r>
              <a:r>
                <a:rPr lang="en-US" altLang="zh-CN" sz="1100" dirty="0">
                  <a:solidFill>
                    <a:srgbClr val="000000"/>
                  </a:solidFill>
                  <a:latin typeface="+mn-ea"/>
                  <a:ea typeface="+mn-ea"/>
                </a:rPr>
                <a:t>00</a:t>
              </a: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至晚上</a:t>
              </a:r>
              <a:r>
                <a:rPr lang="en-US" altLang="zh-CN" sz="1100" dirty="0">
                  <a:solidFill>
                    <a:srgbClr val="000000"/>
                  </a:solidFill>
                  <a:latin typeface="+mn-ea"/>
                  <a:ea typeface="+mn-ea"/>
                </a:rPr>
                <a:t>23:00,</a:t>
              </a: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北京市行政区域内不超过</a:t>
              </a:r>
              <a:r>
                <a:rPr lang="en-US" altLang="zh-CN" sz="1100" dirty="0">
                  <a:solidFill>
                    <a:srgbClr val="000000"/>
                  </a:solidFill>
                  <a:latin typeface="+mn-ea"/>
                  <a:ea typeface="+mn-ea"/>
                </a:rPr>
                <a:t>20</a:t>
              </a:r>
              <a:r>
                <a:rPr lang="zh-CN" altLang="en-US" sz="1100" dirty="0">
                  <a:solidFill>
                    <a:srgbClr val="000000"/>
                  </a:solidFill>
                  <a:latin typeface="+mn-ea"/>
                  <a:ea typeface="+mn-ea"/>
                </a:rPr>
                <a:t>公里可使用一张电子码。</a:t>
              </a:r>
              <a:endParaRPr lang="en-US" altLang="zh-CN" sz="1100" dirty="0">
                <a:solidFill>
                  <a:srgbClr val="000000"/>
                </a:solidFill>
                <a:latin typeface="+mn-ea"/>
                <a:ea typeface="+mn-ea"/>
              </a:endParaRPr>
            </a:p>
          </p:txBody>
        </p:sp>
      </p:grpSp>
      <p:sp>
        <p:nvSpPr>
          <p:cNvPr id="54" name="等腰三角形 18"/>
          <p:cNvSpPr>
            <a:spLocks noChangeArrowheads="1"/>
          </p:cNvSpPr>
          <p:nvPr/>
        </p:nvSpPr>
        <p:spPr bwMode="auto">
          <a:xfrm>
            <a:off x="2483892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6" name="等腰三角形 18"/>
          <p:cNvSpPr>
            <a:spLocks noChangeArrowheads="1"/>
          </p:cNvSpPr>
          <p:nvPr/>
        </p:nvSpPr>
        <p:spPr bwMode="auto">
          <a:xfrm>
            <a:off x="6876380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7" name="TextBox 22"/>
          <p:cNvSpPr txBox="1">
            <a:spLocks noChangeArrowheads="1"/>
          </p:cNvSpPr>
          <p:nvPr/>
        </p:nvSpPr>
        <p:spPr bwMode="auto">
          <a:xfrm>
            <a:off x="-805561" y="4837260"/>
            <a:ext cx="2883927" cy="61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1200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服务商地址详询：</a:t>
            </a:r>
            <a:endParaRPr lang="en-US" altLang="zh-CN" sz="1200" dirty="0" smtClean="0">
              <a:solidFill>
                <a:srgbClr val="FF00FF"/>
              </a:solidFill>
              <a:latin typeface="Franklin Gothic Medium" pitchFamily="34" charset="0"/>
              <a:ea typeface="微软雅黑" pitchFamily="34" charset="-122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altLang="zh-CN" sz="1200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4008000000</a:t>
            </a:r>
            <a:r>
              <a:rPr lang="zh-CN" altLang="en-US" sz="1200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转</a:t>
            </a:r>
            <a:r>
              <a:rPr lang="en-US" altLang="zh-CN" sz="1200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5</a:t>
            </a:r>
            <a:endParaRPr lang="zh-CN" altLang="en-US" sz="1200" dirty="0">
              <a:solidFill>
                <a:srgbClr val="FF00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51610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9" name="等腰三角形 18"/>
          <p:cNvSpPr>
            <a:spLocks noChangeArrowheads="1"/>
          </p:cNvSpPr>
          <p:nvPr/>
        </p:nvSpPr>
        <p:spPr bwMode="auto">
          <a:xfrm>
            <a:off x="6876380" y="4983309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促销服务介绍</a:t>
              </a:r>
            </a:p>
          </p:txBody>
        </p:sp>
      </p:grp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1657301" y="5168900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划痕卡</a:t>
            </a:r>
            <a:endParaRPr lang="zh-CN" altLang="en-US" sz="1200" b="1" dirty="0">
              <a:solidFill>
                <a:srgbClr val="FF00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6038794" y="5160963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温</a:t>
            </a:r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馨提示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3" name="等腰三角形 18"/>
          <p:cNvSpPr>
            <a:spLocks noChangeArrowheads="1"/>
          </p:cNvSpPr>
          <p:nvPr/>
        </p:nvSpPr>
        <p:spPr bwMode="auto">
          <a:xfrm>
            <a:off x="2483892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3" name="TextBox 22"/>
          <p:cNvSpPr txBox="1">
            <a:spLocks noChangeArrowheads="1"/>
          </p:cNvSpPr>
          <p:nvPr/>
        </p:nvSpPr>
        <p:spPr bwMode="auto">
          <a:xfrm>
            <a:off x="3154867" y="4658845"/>
            <a:ext cx="28839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服务商地址详询：</a:t>
            </a:r>
            <a:r>
              <a:rPr lang="en-US" altLang="zh-CN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4008000000</a:t>
            </a:r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转</a:t>
            </a:r>
            <a:r>
              <a:rPr lang="en-US" altLang="zh-CN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5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27584" y="878851"/>
            <a:ext cx="1191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>
                <a:latin typeface="微软雅黑" pitchFamily="34" charset="-122"/>
                <a:ea typeface="微软雅黑" pitchFamily="34" charset="-122"/>
              </a:rPr>
              <a:t>服</a:t>
            </a: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务介绍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09829" y="1438761"/>
            <a:ext cx="7272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latin typeface="+mn-ea"/>
                <a:ea typeface="+mn-ea"/>
              </a:rPr>
              <a:t>1</a:t>
            </a:r>
            <a:r>
              <a:rPr lang="zh-CN" altLang="en-US" sz="1200" dirty="0">
                <a:latin typeface="+mn-ea"/>
                <a:ea typeface="+mn-ea"/>
              </a:rPr>
              <a:t>、每个客户赠送一次划痕服务，一次只能喷一个</a:t>
            </a:r>
            <a:r>
              <a:rPr lang="zh-CN" altLang="en-US" sz="1200" dirty="0" smtClean="0">
                <a:latin typeface="+mn-ea"/>
                <a:ea typeface="+mn-ea"/>
              </a:rPr>
              <a:t>面。</a:t>
            </a:r>
            <a:endParaRPr lang="zh-CN" altLang="en-US" sz="12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latin typeface="+mn-ea"/>
                <a:ea typeface="+mn-ea"/>
              </a:rPr>
              <a:t>2</a:t>
            </a:r>
            <a:r>
              <a:rPr lang="zh-CN" altLang="en-US" sz="1200" dirty="0">
                <a:latin typeface="+mn-ea"/>
                <a:ea typeface="+mn-ea"/>
              </a:rPr>
              <a:t>、此项服务仅限于车辆单面的油漆材料费、工时费，除喷漆以外的其他修理和配件费用由客户自行承</a:t>
            </a:r>
            <a:r>
              <a:rPr lang="zh-CN" altLang="en-US" sz="1200" dirty="0" smtClean="0">
                <a:latin typeface="+mn-ea"/>
                <a:ea typeface="+mn-ea"/>
              </a:rPr>
              <a:t>担。</a:t>
            </a:r>
            <a:endParaRPr lang="zh-CN" altLang="en-US" sz="12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latin typeface="+mn-ea"/>
                <a:ea typeface="+mn-ea"/>
              </a:rPr>
              <a:t>3</a:t>
            </a:r>
            <a:r>
              <a:rPr lang="zh-CN" altLang="en-US" sz="1200" dirty="0">
                <a:latin typeface="+mn-ea"/>
                <a:ea typeface="+mn-ea"/>
              </a:rPr>
              <a:t>、车辆实际修补范围超过我司免费提供的面数范围，超出部分费用，客户自理</a:t>
            </a:r>
            <a:r>
              <a:rPr lang="zh-CN" altLang="en-US" sz="1200" dirty="0" smtClean="0">
                <a:latin typeface="+mn-ea"/>
                <a:ea typeface="+mn-ea"/>
              </a:rPr>
              <a:t>。（参考图如下）</a:t>
            </a:r>
            <a:endParaRPr lang="zh-CN" altLang="en-US" sz="12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latin typeface="+mn-ea"/>
                <a:ea typeface="+mn-ea"/>
              </a:rPr>
              <a:t>4</a:t>
            </a:r>
            <a:r>
              <a:rPr lang="zh-CN" altLang="en-US" sz="1200" dirty="0">
                <a:latin typeface="+mn-ea"/>
                <a:ea typeface="+mn-ea"/>
              </a:rPr>
              <a:t>、此服务仅限于在平安直通车险投保的车辆。客户享受服务时须出示直通车险有效期内的保单（保单号为</a:t>
            </a:r>
            <a:r>
              <a:rPr lang="en-US" altLang="zh-CN" sz="1200" dirty="0">
                <a:latin typeface="+mn-ea"/>
                <a:ea typeface="+mn-ea"/>
              </a:rPr>
              <a:t>10127</a:t>
            </a:r>
            <a:r>
              <a:rPr lang="zh-CN" altLang="en-US" sz="1200" dirty="0">
                <a:latin typeface="+mn-ea"/>
                <a:ea typeface="+mn-ea"/>
              </a:rPr>
              <a:t>开头）、行驶证、验证短信。服务不得转让，转让无效。</a:t>
            </a:r>
          </a:p>
        </p:txBody>
      </p:sp>
      <p:pic>
        <p:nvPicPr>
          <p:cNvPr id="28" name="图片 2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719" y="3005287"/>
            <a:ext cx="3333750" cy="16287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矩形 8"/>
          <p:cNvSpPr/>
          <p:nvPr/>
        </p:nvSpPr>
        <p:spPr>
          <a:xfrm>
            <a:off x="5660998" y="3253204"/>
            <a:ext cx="3466084" cy="13619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Wingdings" pitchFamily="2" charset="2"/>
              <a:buChar char="p"/>
            </a:pPr>
            <a:r>
              <a:rPr lang="zh-CN" altLang="en-US" sz="1100" b="1" dirty="0" smtClean="0">
                <a:latin typeface="+mj-ea"/>
                <a:ea typeface="+mj-ea"/>
              </a:rPr>
              <a:t>服务温馨提示</a:t>
            </a:r>
            <a:endParaRPr lang="en-US" altLang="zh-CN" sz="11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zh-CN" sz="1100" dirty="0" smtClean="0">
                <a:latin typeface="+mj-ea"/>
                <a:ea typeface="+mj-ea"/>
              </a:rPr>
              <a:t>1</a:t>
            </a:r>
            <a:r>
              <a:rPr lang="zh-CN" altLang="en-US" sz="1100" dirty="0">
                <a:latin typeface="+mj-ea"/>
                <a:ea typeface="+mj-ea"/>
              </a:rPr>
              <a:t>、服务不可兑换现金，若更换服务项目，费用自理。</a:t>
            </a:r>
          </a:p>
          <a:p>
            <a:pPr>
              <a:lnSpc>
                <a:spcPct val="150000"/>
              </a:lnSpc>
            </a:pPr>
            <a:r>
              <a:rPr lang="en-US" altLang="zh-CN" sz="1100" dirty="0">
                <a:latin typeface="+mj-ea"/>
                <a:ea typeface="+mj-ea"/>
              </a:rPr>
              <a:t>2</a:t>
            </a:r>
            <a:r>
              <a:rPr lang="zh-CN" altLang="en-US" sz="1100" dirty="0">
                <a:latin typeface="+mj-ea"/>
                <a:ea typeface="+mj-ea"/>
              </a:rPr>
              <a:t>、服务有效期以短信提示为准，逾期不能使用。</a:t>
            </a:r>
          </a:p>
          <a:p>
            <a:pPr>
              <a:lnSpc>
                <a:spcPct val="150000"/>
              </a:lnSpc>
            </a:pPr>
            <a:r>
              <a:rPr lang="en-US" altLang="zh-CN" sz="1100" dirty="0">
                <a:latin typeface="+mj-ea"/>
                <a:ea typeface="+mj-ea"/>
              </a:rPr>
              <a:t>3</a:t>
            </a:r>
            <a:r>
              <a:rPr lang="zh-CN" altLang="en-US" sz="1100" dirty="0">
                <a:latin typeface="+mj-ea"/>
                <a:ea typeface="+mj-ea"/>
              </a:rPr>
              <a:t>、由于服务商工位有限，为了节省您的等候时间，请避开高峰期，提前拨打服务商电话预约服务。</a:t>
            </a:r>
          </a:p>
        </p:txBody>
      </p:sp>
    </p:spTree>
    <p:extLst>
      <p:ext uri="{BB962C8B-B14F-4D97-AF65-F5344CB8AC3E}">
        <p14:creationId xmlns:p14="http://schemas.microsoft.com/office/powerpoint/2010/main" val="7702759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 smtClean="0">
                  <a:solidFill>
                    <a:srgbClr val="FFFFFF"/>
                  </a:solidFill>
                  <a:latin typeface="+mn-ea"/>
                  <a:ea typeface="+mn-ea"/>
                </a:rPr>
                <a:t>健康礼包介绍</a:t>
              </a:r>
              <a:endParaRPr lang="zh-CN" altLang="en-US" sz="2800" dirty="0">
                <a:solidFill>
                  <a:srgbClr val="FFFFFF"/>
                </a:solidFill>
                <a:latin typeface="+mn-ea"/>
                <a:ea typeface="+mn-ea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115616" y="952657"/>
            <a:ext cx="6749319" cy="3992643"/>
            <a:chOff x="1115616" y="952657"/>
            <a:chExt cx="6749319" cy="3992643"/>
          </a:xfrm>
        </p:grpSpPr>
        <p:pic>
          <p:nvPicPr>
            <p:cNvPr id="34" name="图片 3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780" b="7495"/>
            <a:stretch/>
          </p:blipFill>
          <p:spPr>
            <a:xfrm>
              <a:off x="1115616" y="952657"/>
              <a:ext cx="6749319" cy="3992643"/>
            </a:xfrm>
            <a:prstGeom prst="rect">
              <a:avLst/>
            </a:prstGeom>
          </p:spPr>
        </p:pic>
        <p:grpSp>
          <p:nvGrpSpPr>
            <p:cNvPr id="16" name="Group 11"/>
            <p:cNvGrpSpPr>
              <a:grpSpLocks/>
            </p:cNvGrpSpPr>
            <p:nvPr/>
          </p:nvGrpSpPr>
          <p:grpSpPr bwMode="auto">
            <a:xfrm>
              <a:off x="3079921" y="1395304"/>
              <a:ext cx="4517681" cy="1136061"/>
              <a:chOff x="912" y="2016"/>
              <a:chExt cx="3984" cy="974"/>
            </a:xfrm>
          </p:grpSpPr>
          <p:sp>
            <p:nvSpPr>
              <p:cNvPr id="17" name="AutoShape 12"/>
              <p:cNvSpPr>
                <a:spLocks noChangeArrowheads="1"/>
              </p:cNvSpPr>
              <p:nvPr/>
            </p:nvSpPr>
            <p:spPr bwMode="gray">
              <a:xfrm>
                <a:off x="912" y="2016"/>
                <a:ext cx="3984" cy="912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F2F2F2"/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zh-CN" altLang="en-US" sz="2000">
                  <a:solidFill>
                    <a:srgbClr val="000000"/>
                  </a:solidFill>
                  <a:latin typeface="+mn-ea"/>
                  <a:ea typeface="+mn-ea"/>
                </a:endParaRPr>
              </a:p>
            </p:txBody>
          </p:sp>
          <p:grpSp>
            <p:nvGrpSpPr>
              <p:cNvPr id="18" name="Group 13"/>
              <p:cNvGrpSpPr>
                <a:grpSpLocks/>
              </p:cNvGrpSpPr>
              <p:nvPr/>
            </p:nvGrpSpPr>
            <p:grpSpPr bwMode="auto">
              <a:xfrm>
                <a:off x="999" y="2188"/>
                <a:ext cx="768" cy="582"/>
                <a:chOff x="999" y="2188"/>
                <a:chExt cx="768" cy="582"/>
              </a:xfrm>
            </p:grpSpPr>
            <p:sp>
              <p:nvSpPr>
                <p:cNvPr id="24" name="AutoShape 14"/>
                <p:cNvSpPr>
                  <a:spLocks noChangeArrowheads="1"/>
                </p:cNvSpPr>
                <p:nvPr/>
              </p:nvSpPr>
              <p:spPr bwMode="gray">
                <a:xfrm>
                  <a:off x="999" y="2188"/>
                  <a:ext cx="768" cy="582"/>
                </a:xfrm>
                <a:prstGeom prst="roundRect">
                  <a:avLst>
                    <a:gd name="adj" fmla="val 11921"/>
                  </a:avLst>
                </a:prstGeom>
                <a:gradFill rotWithShape="1">
                  <a:gsLst>
                    <a:gs pos="0">
                      <a:schemeClr val="hlink">
                        <a:gamma/>
                        <a:tint val="72549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5400000" scaled="1"/>
                </a:gra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en-US" sz="2000">
                    <a:solidFill>
                      <a:srgbClr val="000000"/>
                    </a:solidFill>
                    <a:latin typeface="+mn-ea"/>
                    <a:ea typeface="+mn-ea"/>
                  </a:endParaRPr>
                </a:p>
              </p:txBody>
            </p:sp>
            <p:sp>
              <p:nvSpPr>
                <p:cNvPr id="25" name="Freeform 15"/>
                <p:cNvSpPr>
                  <a:spLocks/>
                </p:cNvSpPr>
                <p:nvPr/>
              </p:nvSpPr>
              <p:spPr bwMode="gray">
                <a:xfrm>
                  <a:off x="1047" y="2246"/>
                  <a:ext cx="383" cy="374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hlink">
                        <a:gamma/>
                        <a:tint val="42353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zh-CN" altLang="en-US" sz="2000">
                    <a:solidFill>
                      <a:srgbClr val="000000"/>
                    </a:solidFill>
                    <a:latin typeface="+mn-ea"/>
                    <a:ea typeface="+mn-ea"/>
                  </a:endParaRPr>
                </a:p>
              </p:txBody>
            </p:sp>
            <p:sp>
              <p:nvSpPr>
                <p:cNvPr id="26" name="Text Box 16"/>
                <p:cNvSpPr txBox="1">
                  <a:spLocks noChangeArrowheads="1"/>
                </p:cNvSpPr>
                <p:nvPr/>
              </p:nvSpPr>
              <p:spPr bwMode="gray">
                <a:xfrm>
                  <a:off x="1132" y="2304"/>
                  <a:ext cx="486" cy="2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" charset="0"/>
                    </a:defRPr>
                  </a:lvl9pPr>
                </a:lstStyle>
                <a:p>
                  <a:pPr algn="ctr">
                    <a:defRPr/>
                  </a:pPr>
                  <a:r>
                    <a:rPr lang="zh-CN" altLang="en-US" sz="2000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+mn-ea"/>
                      <a:ea typeface="+mn-ea"/>
                    </a:rPr>
                    <a:t>体检</a:t>
                  </a:r>
                  <a:endParaRPr lang="en-US" altLang="zh-CN" sz="20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+mn-ea"/>
                    <a:ea typeface="+mn-ea"/>
                  </a:endParaRPr>
                </a:p>
              </p:txBody>
            </p:sp>
          </p:grpSp>
          <p:sp>
            <p:nvSpPr>
              <p:cNvPr id="19" name="Text Box 17"/>
              <p:cNvSpPr txBox="1">
                <a:spLocks noChangeArrowheads="1"/>
              </p:cNvSpPr>
              <p:nvPr/>
            </p:nvSpPr>
            <p:spPr bwMode="gray">
              <a:xfrm>
                <a:off x="1871" y="2031"/>
                <a:ext cx="2928" cy="9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  <a:ea typeface="宋体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  <a:ea typeface="宋体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  <a:ea typeface="宋体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  <a:ea typeface="宋体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  <a:ea typeface="宋体" charset="-122"/>
                  </a:defRPr>
                </a:lvl9pPr>
              </a:lstStyle>
              <a:p>
                <a:pPr>
                  <a:lnSpc>
                    <a:spcPts val="2000"/>
                  </a:lnSpc>
                </a:pPr>
                <a:r>
                  <a:rPr lang="zh-CN" altLang="en-US" sz="1100" b="1" dirty="0">
                    <a:solidFill>
                      <a:srgbClr val="000000"/>
                    </a:solidFill>
                    <a:latin typeface="+mn-ea"/>
                    <a:ea typeface="+mn-ea"/>
                  </a:rPr>
                  <a:t>提前拨打</a:t>
                </a:r>
                <a:r>
                  <a:rPr lang="en-US" altLang="zh-CN" sz="1100" b="1" dirty="0">
                    <a:solidFill>
                      <a:srgbClr val="000000"/>
                    </a:solidFill>
                    <a:latin typeface="+mn-ea"/>
                    <a:ea typeface="+mn-ea"/>
                  </a:rPr>
                  <a:t>4000060111</a:t>
                </a:r>
                <a:r>
                  <a:rPr lang="zh-CN" altLang="en-US" sz="1100" b="1" dirty="0">
                    <a:solidFill>
                      <a:srgbClr val="000000"/>
                    </a:solidFill>
                    <a:latin typeface="+mn-ea"/>
                    <a:ea typeface="+mn-ea"/>
                  </a:rPr>
                  <a:t>或</a:t>
                </a:r>
                <a:r>
                  <a:rPr lang="en-US" altLang="zh-CN" sz="1100" b="1" dirty="0">
                    <a:solidFill>
                      <a:srgbClr val="000000"/>
                    </a:solidFill>
                    <a:latin typeface="+mn-ea"/>
                    <a:ea typeface="+mn-ea"/>
                  </a:rPr>
                  <a:t>4000007080</a:t>
                </a:r>
                <a:r>
                  <a:rPr lang="zh-CN" altLang="en-US" sz="1100" b="1" dirty="0">
                    <a:solidFill>
                      <a:srgbClr val="000000"/>
                    </a:solidFill>
                    <a:latin typeface="+mn-ea"/>
                    <a:ea typeface="+mn-ea"/>
                  </a:rPr>
                  <a:t>预约服务，服务有效期</a:t>
                </a:r>
                <a:r>
                  <a:rPr lang="en-US" altLang="zh-CN" sz="1100" b="1" dirty="0">
                    <a:solidFill>
                      <a:srgbClr val="000000"/>
                    </a:solidFill>
                    <a:latin typeface="+mn-ea"/>
                    <a:ea typeface="+mn-ea"/>
                  </a:rPr>
                  <a:t>3</a:t>
                </a:r>
                <a:r>
                  <a:rPr lang="zh-CN" altLang="en-US" sz="1100" b="1" dirty="0">
                    <a:solidFill>
                      <a:srgbClr val="000000"/>
                    </a:solidFill>
                    <a:latin typeface="+mn-ea"/>
                    <a:ea typeface="+mn-ea"/>
                  </a:rPr>
                  <a:t>个月：</a:t>
                </a:r>
                <a:endParaRPr lang="en-US" altLang="zh-CN" sz="1100" b="1" dirty="0">
                  <a:solidFill>
                    <a:srgbClr val="000000"/>
                  </a:solidFill>
                  <a:latin typeface="+mn-ea"/>
                  <a:ea typeface="+mn-ea"/>
                </a:endParaRPr>
              </a:p>
              <a:p>
                <a:pPr>
                  <a:lnSpc>
                    <a:spcPts val="2000"/>
                  </a:lnSpc>
                  <a:buFont typeface="Arial" charset="0"/>
                  <a:buChar char="•"/>
                </a:pPr>
                <a:r>
                  <a:rPr lang="zh-CN" altLang="en-US" sz="1100" dirty="0">
                    <a:solidFill>
                      <a:srgbClr val="000000"/>
                    </a:solidFill>
                    <a:latin typeface="+mn-ea"/>
                    <a:ea typeface="+mn-ea"/>
                  </a:rPr>
                  <a:t>北京“爱康国宾”知名体检中心</a:t>
                </a:r>
                <a:endParaRPr lang="en-US" altLang="zh-CN" sz="1100" dirty="0">
                  <a:solidFill>
                    <a:srgbClr val="000000"/>
                  </a:solidFill>
                  <a:latin typeface="+mn-ea"/>
                  <a:ea typeface="+mn-ea"/>
                </a:endParaRPr>
              </a:p>
              <a:p>
                <a:pPr>
                  <a:lnSpc>
                    <a:spcPts val="2000"/>
                  </a:lnSpc>
                  <a:buFont typeface="Arial" charset="0"/>
                  <a:buChar char="•"/>
                </a:pPr>
                <a:r>
                  <a:rPr lang="zh-CN" altLang="en-US" sz="1100" dirty="0">
                    <a:solidFill>
                      <a:srgbClr val="000000"/>
                    </a:solidFill>
                    <a:latin typeface="+mn-ea"/>
                    <a:ea typeface="+mn-ea"/>
                  </a:rPr>
                  <a:t>北京市</a:t>
                </a:r>
                <a:r>
                  <a:rPr lang="en-US" altLang="zh-CN" sz="1100" dirty="0">
                    <a:solidFill>
                      <a:srgbClr val="000000"/>
                    </a:solidFill>
                    <a:latin typeface="+mn-ea"/>
                    <a:ea typeface="+mn-ea"/>
                  </a:rPr>
                  <a:t>7</a:t>
                </a:r>
                <a:r>
                  <a:rPr lang="zh-CN" altLang="en-US" sz="1100" dirty="0">
                    <a:solidFill>
                      <a:srgbClr val="000000"/>
                    </a:solidFill>
                    <a:latin typeface="+mn-ea"/>
                    <a:ea typeface="+mn-ea"/>
                  </a:rPr>
                  <a:t>家体检中心为您提供专业服务</a:t>
                </a:r>
                <a:endParaRPr lang="en-US" altLang="zh-CN" sz="1100" dirty="0">
                  <a:solidFill>
                    <a:srgbClr val="000000"/>
                  </a:solidFill>
                  <a:latin typeface="+mn-ea"/>
                  <a:ea typeface="+mn-ea"/>
                </a:endParaRPr>
              </a:p>
            </p:txBody>
          </p:sp>
        </p:grpSp>
      </p:grpSp>
      <p:sp>
        <p:nvSpPr>
          <p:cNvPr id="31" name="TextBox 22"/>
          <p:cNvSpPr txBox="1">
            <a:spLocks noChangeArrowheads="1"/>
          </p:cNvSpPr>
          <p:nvPr/>
        </p:nvSpPr>
        <p:spPr bwMode="auto">
          <a:xfrm>
            <a:off x="3779912" y="5161756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 smtClean="0">
                <a:solidFill>
                  <a:srgbClr val="0070C0"/>
                </a:solidFill>
                <a:latin typeface="+mn-ea"/>
                <a:ea typeface="+mn-ea"/>
              </a:rPr>
              <a:t>体检服务</a:t>
            </a:r>
            <a:endParaRPr lang="zh-CN" altLang="en-US" sz="1200" b="1" dirty="0">
              <a:solidFill>
                <a:srgbClr val="0070C0"/>
              </a:solidFill>
              <a:latin typeface="+mn-ea"/>
              <a:ea typeface="+mn-ea"/>
            </a:endParaRPr>
          </a:p>
        </p:txBody>
      </p:sp>
      <p:sp>
        <p:nvSpPr>
          <p:cNvPr id="32" name="等腰三角形 18"/>
          <p:cNvSpPr>
            <a:spLocks noChangeArrowheads="1"/>
          </p:cNvSpPr>
          <p:nvPr/>
        </p:nvSpPr>
        <p:spPr bwMode="auto">
          <a:xfrm>
            <a:off x="4598634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37516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直接连接符 12"/>
          <p:cNvCxnSpPr>
            <a:cxnSpLocks noChangeShapeType="1"/>
          </p:cNvCxnSpPr>
          <p:nvPr/>
        </p:nvCxnSpPr>
        <p:spPr bwMode="auto">
          <a:xfrm>
            <a:off x="-22225" y="4349750"/>
            <a:ext cx="1570038" cy="811213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1" name="直接连接符 19"/>
          <p:cNvCxnSpPr>
            <a:cxnSpLocks noChangeShapeType="1"/>
          </p:cNvCxnSpPr>
          <p:nvPr/>
        </p:nvCxnSpPr>
        <p:spPr bwMode="auto">
          <a:xfrm>
            <a:off x="1533525" y="5160963"/>
            <a:ext cx="7610475" cy="7937"/>
          </a:xfrm>
          <a:prstGeom prst="line">
            <a:avLst/>
          </a:prstGeom>
          <a:noFill/>
          <a:ln w="12700" cmpd="sng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9" name="等腰三角形 18"/>
          <p:cNvSpPr>
            <a:spLocks noChangeArrowheads="1"/>
          </p:cNvSpPr>
          <p:nvPr/>
        </p:nvSpPr>
        <p:spPr bwMode="auto">
          <a:xfrm>
            <a:off x="6876380" y="4983309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2267744" y="194446"/>
            <a:ext cx="4752528" cy="835281"/>
            <a:chOff x="3347864" y="236985"/>
            <a:chExt cx="3744912" cy="403549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3463991" y="369648"/>
              <a:ext cx="3528859" cy="270886"/>
            </a:xfrm>
            <a:custGeom>
              <a:avLst/>
              <a:gdLst>
                <a:gd name="T0" fmla="*/ 0 w 3093568"/>
                <a:gd name="T1" fmla="*/ 0 h 271442"/>
                <a:gd name="T2" fmla="*/ 4024334 w 3093568"/>
                <a:gd name="T3" fmla="*/ 0 h 271442"/>
                <a:gd name="T4" fmla="*/ 4024334 w 3093568"/>
                <a:gd name="T5" fmla="*/ 271442 h 271442"/>
                <a:gd name="T6" fmla="*/ 0 w 3093568"/>
                <a:gd name="T7" fmla="*/ 271442 h 271442"/>
                <a:gd name="T8" fmla="*/ 0 w 3093568"/>
                <a:gd name="T9" fmla="*/ 0 h 27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93568"/>
                <a:gd name="T16" fmla="*/ 0 h 271442"/>
                <a:gd name="T17" fmla="*/ 3093568 w 3093568"/>
                <a:gd name="T18" fmla="*/ 271442 h 27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93568" h="271442">
                  <a:moveTo>
                    <a:pt x="0" y="0"/>
                  </a:moveTo>
                  <a:lnTo>
                    <a:pt x="3093568" y="0"/>
                  </a:lnTo>
                  <a:lnTo>
                    <a:pt x="3093568" y="271442"/>
                  </a:lnTo>
                  <a:cubicBezTo>
                    <a:pt x="1777407" y="81360"/>
                    <a:pt x="1788744" y="3494"/>
                    <a:pt x="0" y="2714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DDDD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22" name="矩形 27"/>
            <p:cNvSpPr>
              <a:spLocks noChangeArrowheads="1"/>
            </p:cNvSpPr>
            <p:nvPr/>
          </p:nvSpPr>
          <p:spPr bwMode="auto">
            <a:xfrm>
              <a:off x="3347864" y="236985"/>
              <a:ext cx="3744912" cy="252783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rgbClr val="FFFFFF"/>
                  </a:solidFill>
                  <a:latin typeface="+mn-ea"/>
                  <a:ea typeface="+mn-ea"/>
                </a:rPr>
                <a:t>健康礼包介绍</a:t>
              </a:r>
            </a:p>
          </p:txBody>
        </p:sp>
      </p:grpSp>
      <p:sp>
        <p:nvSpPr>
          <p:cNvPr id="29" name="TextBox 22"/>
          <p:cNvSpPr txBox="1">
            <a:spLocks noChangeArrowheads="1"/>
          </p:cNvSpPr>
          <p:nvPr/>
        </p:nvSpPr>
        <p:spPr bwMode="auto">
          <a:xfrm>
            <a:off x="1657301" y="5168900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 smtClean="0">
                <a:solidFill>
                  <a:srgbClr val="FF00FF"/>
                </a:solidFill>
                <a:latin typeface="Franklin Gothic Medium" pitchFamily="34" charset="0"/>
                <a:ea typeface="微软雅黑" pitchFamily="34" charset="-122"/>
              </a:rPr>
              <a:t>洁牙服务</a:t>
            </a:r>
            <a:endParaRPr lang="zh-CN" altLang="en-US" sz="1200" b="1" dirty="0">
              <a:solidFill>
                <a:srgbClr val="FF00FF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6038794" y="5160963"/>
            <a:ext cx="19065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200" b="1" dirty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温</a:t>
            </a:r>
            <a:r>
              <a:rPr lang="zh-CN" altLang="en-US" sz="1200" b="1" dirty="0" smtClean="0">
                <a:solidFill>
                  <a:srgbClr val="0070C0"/>
                </a:solidFill>
                <a:latin typeface="Franklin Gothic Medium" pitchFamily="34" charset="0"/>
                <a:ea typeface="微软雅黑" pitchFamily="34" charset="-122"/>
              </a:rPr>
              <a:t>馨提示</a:t>
            </a:r>
            <a:endParaRPr lang="zh-CN" altLang="en-US" sz="1200" b="1" dirty="0">
              <a:solidFill>
                <a:srgbClr val="0070C0"/>
              </a:solidFill>
              <a:latin typeface="Franklin Gothic Medium" pitchFamily="34" charset="0"/>
              <a:ea typeface="微软雅黑" pitchFamily="34" charset="-122"/>
            </a:endParaRPr>
          </a:p>
        </p:txBody>
      </p:sp>
      <p:sp>
        <p:nvSpPr>
          <p:cNvPr id="23" name="等腰三角形 18"/>
          <p:cNvSpPr>
            <a:spLocks noChangeArrowheads="1"/>
          </p:cNvSpPr>
          <p:nvPr/>
        </p:nvSpPr>
        <p:spPr bwMode="auto">
          <a:xfrm>
            <a:off x="2483892" y="4974431"/>
            <a:ext cx="215900" cy="187325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16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27584" y="878851"/>
            <a:ext cx="1191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>
                <a:latin typeface="微软雅黑" pitchFamily="34" charset="-122"/>
                <a:ea typeface="微软雅黑" pitchFamily="34" charset="-122"/>
              </a:rPr>
              <a:t>服</a:t>
            </a: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务介绍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44005"/>
              </p:ext>
            </p:extLst>
          </p:nvPr>
        </p:nvGraphicFramePr>
        <p:xfrm>
          <a:off x="943719" y="1275248"/>
          <a:ext cx="7300689" cy="13662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6311"/>
                <a:gridCol w="1779569"/>
                <a:gridCol w="4794809"/>
              </a:tblGrid>
              <a:tr h="34155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1" u="none" strike="noStrike" dirty="0">
                          <a:effectLst/>
                          <a:latin typeface="+mn-ea"/>
                          <a:ea typeface="+mn-ea"/>
                        </a:rPr>
                        <a:t>洁牙套餐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>
                          <a:effectLst/>
                          <a:latin typeface="+mn-ea"/>
                          <a:ea typeface="+mn-ea"/>
                        </a:rPr>
                        <a:t>1.</a:t>
                      </a:r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综合诊疗器械费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  <a:latin typeface="+mn-ea"/>
                          <a:ea typeface="+mn-ea"/>
                        </a:rPr>
                        <a:t>包括一次性器械等综合检查费用。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34155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>
                          <a:effectLst/>
                          <a:latin typeface="+mn-ea"/>
                          <a:ea typeface="+mn-ea"/>
                        </a:rPr>
                        <a:t>2.</a:t>
                      </a:r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洁牙</a:t>
                      </a:r>
                      <a:r>
                        <a:rPr lang="en-US" altLang="zh-CN" sz="1000" u="none" strike="noStrike" dirty="0">
                          <a:effectLst/>
                          <a:latin typeface="+mn-ea"/>
                          <a:ea typeface="+mn-ea"/>
                        </a:rPr>
                        <a:t>+</a:t>
                      </a:r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抛光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通过超声波震动方式清除牙结石，配合牙齿抛光，治疗方便，不会伤害到口腔健康。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34155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>
                          <a:effectLst/>
                          <a:latin typeface="+mn-ea"/>
                          <a:ea typeface="+mn-ea"/>
                        </a:rPr>
                        <a:t>3.</a:t>
                      </a:r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口腔上药（国产）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针对牙周炎症人群可于洁牙后上药，达到消炎作用，维护牙周健康。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  <a:tr h="34155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>
                          <a:effectLst/>
                          <a:latin typeface="+mn-ea"/>
                          <a:ea typeface="+mn-ea"/>
                        </a:rPr>
                        <a:t>4.</a:t>
                      </a:r>
                      <a:r>
                        <a:rPr lang="zh-CN" altLang="en-US" sz="1000" u="none" strike="noStrike">
                          <a:effectLst/>
                          <a:latin typeface="+mn-ea"/>
                          <a:ea typeface="+mn-ea"/>
                        </a:rPr>
                        <a:t>口腔保健指导及跟踪干预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医生根据牙齿及口腔实际情况进行正确的保健指导</a:t>
                      </a:r>
                      <a:r>
                        <a:rPr lang="en-US" altLang="zh-CN" sz="1000" u="none" strike="noStrike" dirty="0"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lang="zh-CN" altLang="en-US" sz="1000" u="none" strike="noStrike" dirty="0">
                          <a:effectLst/>
                          <a:latin typeface="+mn-ea"/>
                          <a:ea typeface="+mn-ea"/>
                        </a:rPr>
                        <a:t>个性化档案定制，一对一治疗免费设计费，治疗后专家回访跟踪，保证治疗效果。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530698"/>
              </p:ext>
            </p:extLst>
          </p:nvPr>
        </p:nvGraphicFramePr>
        <p:xfrm>
          <a:off x="2904114" y="2964532"/>
          <a:ext cx="5340294" cy="1981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5268"/>
                <a:gridCol w="3555026"/>
              </a:tblGrid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1" u="none" strike="noStrike" dirty="0">
                          <a:effectLst/>
                        </a:rPr>
                        <a:t>体检分院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1" u="none" strike="noStrike" dirty="0">
                          <a:effectLst/>
                        </a:rPr>
                        <a:t>地址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solidFill>
                      <a:srgbClr val="CCFFCC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爱康国宾北京宣武门体检分院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>
                          <a:effectLst/>
                        </a:rPr>
                        <a:t>北京市宣武门宣武门外大街甲</a:t>
                      </a:r>
                      <a:r>
                        <a:rPr lang="en-US" altLang="zh-CN" sz="1000" u="none" strike="noStrike">
                          <a:effectLst/>
                        </a:rPr>
                        <a:t>1</a:t>
                      </a:r>
                      <a:r>
                        <a:rPr lang="zh-CN" altLang="en-US" sz="1000" u="none" strike="noStrike">
                          <a:effectLst/>
                        </a:rPr>
                        <a:t>号环球财讯中心</a:t>
                      </a:r>
                      <a:r>
                        <a:rPr lang="en-US" altLang="zh-CN" sz="1000" u="none" strike="noStrike">
                          <a:effectLst/>
                        </a:rPr>
                        <a:t>D</a:t>
                      </a:r>
                      <a:r>
                        <a:rPr lang="zh-CN" altLang="en-US" sz="1000" u="none" strike="noStrike">
                          <a:effectLst/>
                        </a:rPr>
                        <a:t>座</a:t>
                      </a:r>
                      <a:r>
                        <a:rPr lang="en-US" altLang="zh-CN" sz="1000" u="none" strike="noStrike">
                          <a:effectLst/>
                        </a:rPr>
                        <a:t>M</a:t>
                      </a:r>
                      <a:r>
                        <a:rPr lang="zh-CN" altLang="en-US" sz="1000" u="none" strike="noStrike">
                          <a:effectLst/>
                        </a:rPr>
                        <a:t>层、</a:t>
                      </a:r>
                      <a:r>
                        <a:rPr lang="en-US" altLang="zh-CN" sz="1000" u="none" strike="noStrike">
                          <a:effectLst/>
                        </a:rPr>
                        <a:t>2</a:t>
                      </a:r>
                      <a:r>
                        <a:rPr lang="zh-CN" altLang="en-US" sz="1000" u="none" strike="noStrike">
                          <a:effectLst/>
                        </a:rPr>
                        <a:t>层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爱康国宾北京中关村体检分院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>
                          <a:effectLst/>
                        </a:rPr>
                        <a:t>北京市海淀区海淀北一街</a:t>
                      </a:r>
                      <a:r>
                        <a:rPr lang="en-US" altLang="zh-CN" sz="1000" u="none" strike="noStrike">
                          <a:effectLst/>
                        </a:rPr>
                        <a:t>2</a:t>
                      </a:r>
                      <a:r>
                        <a:rPr lang="zh-CN" altLang="en-US" sz="1000" u="none" strike="noStrike">
                          <a:effectLst/>
                        </a:rPr>
                        <a:t>号鸿城首创拓展大厦</a:t>
                      </a:r>
                      <a:r>
                        <a:rPr lang="en-US" altLang="zh-CN" sz="1000" u="none" strike="noStrike">
                          <a:effectLst/>
                        </a:rPr>
                        <a:t>7</a:t>
                      </a:r>
                      <a:r>
                        <a:rPr lang="zh-CN" altLang="en-US" sz="1000" u="none" strike="noStrike">
                          <a:effectLst/>
                        </a:rPr>
                        <a:t>层、</a:t>
                      </a:r>
                      <a:r>
                        <a:rPr lang="en-US" altLang="zh-CN" sz="1000" u="none" strike="noStrike">
                          <a:effectLst/>
                        </a:rPr>
                        <a:t>9</a:t>
                      </a:r>
                      <a:r>
                        <a:rPr lang="zh-CN" altLang="en-US" sz="1000" u="none" strike="noStrike">
                          <a:effectLst/>
                        </a:rPr>
                        <a:t>层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爱康国宾北京丽都体检分院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北京市朝阳区将台路丽都饭店</a:t>
                      </a:r>
                      <a:r>
                        <a:rPr lang="en-US" altLang="zh-CN" sz="1000" u="none" strike="noStrike" dirty="0">
                          <a:effectLst/>
                        </a:rPr>
                        <a:t>5</a:t>
                      </a:r>
                      <a:r>
                        <a:rPr lang="zh-CN" altLang="en-US" sz="1000" u="none" strike="noStrike" dirty="0">
                          <a:effectLst/>
                        </a:rPr>
                        <a:t>号商业楼</a:t>
                      </a:r>
                      <a:r>
                        <a:rPr lang="en-US" altLang="zh-CN" sz="1000" u="none" strike="noStrike" dirty="0">
                          <a:effectLst/>
                        </a:rPr>
                        <a:t>3</a:t>
                      </a:r>
                      <a:r>
                        <a:rPr lang="zh-CN" altLang="en-US" sz="1000" u="none" strike="noStrike" dirty="0">
                          <a:effectLst/>
                        </a:rPr>
                        <a:t>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>
                          <a:effectLst/>
                        </a:rPr>
                        <a:t>爱康国宾北京西直门体检分院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北京市西城区西直门南大街</a:t>
                      </a:r>
                      <a:r>
                        <a:rPr lang="en-US" altLang="zh-CN" sz="1000" u="none" strike="noStrike" dirty="0">
                          <a:effectLst/>
                        </a:rPr>
                        <a:t>2</a:t>
                      </a:r>
                      <a:r>
                        <a:rPr lang="zh-CN" altLang="en-US" sz="1000" u="none" strike="noStrike" dirty="0">
                          <a:effectLst/>
                        </a:rPr>
                        <a:t>号成铭大厦</a:t>
                      </a:r>
                      <a:r>
                        <a:rPr lang="en-US" altLang="zh-CN" sz="1000" u="none" strike="noStrike" dirty="0">
                          <a:effectLst/>
                        </a:rPr>
                        <a:t>D</a:t>
                      </a:r>
                      <a:r>
                        <a:rPr lang="zh-CN" altLang="en-US" sz="1000" u="none" strike="noStrike" dirty="0">
                          <a:effectLst/>
                        </a:rPr>
                        <a:t>座</a:t>
                      </a:r>
                      <a:r>
                        <a:rPr lang="en-US" altLang="zh-CN" sz="1000" u="none" strike="noStrike" dirty="0">
                          <a:effectLst/>
                        </a:rPr>
                        <a:t>4</a:t>
                      </a:r>
                      <a:r>
                        <a:rPr lang="zh-CN" altLang="en-US" sz="1000" u="none" strike="noStrike" dirty="0">
                          <a:effectLst/>
                        </a:rPr>
                        <a:t>层、</a:t>
                      </a:r>
                      <a:r>
                        <a:rPr lang="en-US" altLang="zh-CN" sz="1000" u="none" strike="noStrike" dirty="0">
                          <a:effectLst/>
                        </a:rPr>
                        <a:t>5</a:t>
                      </a:r>
                      <a:r>
                        <a:rPr lang="zh-CN" altLang="en-US" sz="1000" u="none" strike="noStrike" dirty="0">
                          <a:effectLst/>
                        </a:rPr>
                        <a:t>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>
                          <a:effectLst/>
                        </a:rPr>
                        <a:t>爱康国宾北京亚运村体检分院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北京市朝阳区慧忠北里</a:t>
                      </a:r>
                      <a:r>
                        <a:rPr lang="en-US" altLang="zh-CN" sz="1000" u="none" strike="noStrike" dirty="0">
                          <a:effectLst/>
                        </a:rPr>
                        <a:t>105 </a:t>
                      </a:r>
                      <a:r>
                        <a:rPr lang="zh-CN" altLang="en-US" sz="1000" u="none" strike="noStrike" dirty="0">
                          <a:effectLst/>
                        </a:rPr>
                        <a:t>楼</a:t>
                      </a:r>
                      <a:r>
                        <a:rPr lang="en-US" altLang="zh-CN" sz="1000" u="none" strike="noStrike" dirty="0">
                          <a:effectLst/>
                        </a:rPr>
                        <a:t>B </a:t>
                      </a:r>
                      <a:r>
                        <a:rPr lang="zh-CN" altLang="en-US" sz="1000" u="none" strike="noStrike" dirty="0">
                          <a:effectLst/>
                        </a:rPr>
                        <a:t>段京师科技大厦第二层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爱康国宾北京白石桥体检分院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北京市海淀区中关村南大街</a:t>
                      </a:r>
                      <a:r>
                        <a:rPr lang="en-US" altLang="zh-CN" sz="1000" u="none" strike="noStrike" dirty="0">
                          <a:effectLst/>
                        </a:rPr>
                        <a:t>32</a:t>
                      </a:r>
                      <a:r>
                        <a:rPr lang="zh-CN" altLang="en-US" sz="1000" u="none" strike="noStrike" dirty="0">
                          <a:effectLst/>
                        </a:rPr>
                        <a:t>号中关村科技发展大厦</a:t>
                      </a:r>
                      <a:r>
                        <a:rPr lang="en-US" altLang="zh-CN" sz="1000" u="none" strike="noStrike" dirty="0">
                          <a:effectLst/>
                        </a:rPr>
                        <a:t>6</a:t>
                      </a:r>
                      <a:r>
                        <a:rPr lang="zh-CN" altLang="en-US" sz="1000" u="none" strike="noStrike" dirty="0">
                          <a:effectLst/>
                        </a:rPr>
                        <a:t>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>
                          <a:effectLst/>
                        </a:rPr>
                        <a:t>爱康国宾北京公主坟体检分院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北京市海淀区西三环中路</a:t>
                      </a:r>
                      <a:r>
                        <a:rPr lang="en-US" altLang="zh-CN" sz="1000" u="none" strike="noStrike" dirty="0">
                          <a:effectLst/>
                        </a:rPr>
                        <a:t>19</a:t>
                      </a:r>
                      <a:r>
                        <a:rPr lang="zh-CN" altLang="en-US" sz="1000" u="none" strike="noStrike" dirty="0">
                          <a:effectLst/>
                        </a:rPr>
                        <a:t>号国宜广场三楼东侧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sp>
        <p:nvSpPr>
          <p:cNvPr id="18" name="矩形 17"/>
          <p:cNvSpPr/>
          <p:nvPr/>
        </p:nvSpPr>
        <p:spPr>
          <a:xfrm>
            <a:off x="1326069" y="2857500"/>
            <a:ext cx="1191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zh-CN" altLang="en-US" sz="1400" b="1" dirty="0" smtClean="0">
                <a:latin typeface="微软雅黑" pitchFamily="34" charset="-122"/>
                <a:ea typeface="微软雅黑" pitchFamily="34" charset="-122"/>
              </a:rPr>
              <a:t>地址介绍</a:t>
            </a:r>
            <a:endParaRPr lang="zh-CN" altLang="en-US" sz="1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爆炸形 2 3"/>
          <p:cNvSpPr/>
          <p:nvPr/>
        </p:nvSpPr>
        <p:spPr>
          <a:xfrm>
            <a:off x="670785" y="3502521"/>
            <a:ext cx="1504950" cy="1083171"/>
          </a:xfrm>
          <a:prstGeom prst="irregularSeal2">
            <a:avLst/>
          </a:prstGeom>
          <a:noFill/>
          <a:ln w="9525"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008493" y="3775249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有效期</a:t>
            </a:r>
            <a:endParaRPr lang="en-US" altLang="zh-CN" sz="1600" dirty="0" smtClean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  <a:p>
            <a:pPr algn="ctr"/>
            <a:r>
              <a:rPr lang="en-US" altLang="zh-CN" sz="16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3</a:t>
            </a:r>
            <a:r>
              <a:rPr lang="zh-CN" altLang="en-US" sz="1600" dirty="0" smtClean="0">
                <a:solidFill>
                  <a:srgbClr val="FF0000"/>
                </a:solidFill>
                <a:latin typeface="华文楷体" pitchFamily="2" charset="-122"/>
                <a:ea typeface="华文楷体" pitchFamily="2" charset="-122"/>
              </a:rPr>
              <a:t>个月</a:t>
            </a:r>
            <a:endParaRPr lang="zh-CN" altLang="en-US" sz="1600" dirty="0">
              <a:solidFill>
                <a:srgbClr val="FF0000"/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984692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演示文稿1">
  <a:themeElements>
    <a:clrScheme name="3_演示文稿1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3_演示文稿1">
      <a:majorFont>
        <a:latin typeface="微软雅黑"/>
        <a:ea typeface="微软雅黑"/>
        <a:cs typeface=""/>
      </a:majorFont>
      <a:minorFont>
        <a:latin typeface="Franklin Gothic Medium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演示文稿1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4_演示文稿1">
  <a:themeElements>
    <a:clrScheme name="14_演示文稿1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4_演示文稿1">
      <a:majorFont>
        <a:latin typeface="微软雅黑"/>
        <a:ea typeface="微软雅黑"/>
        <a:cs typeface=""/>
      </a:majorFont>
      <a:minorFont>
        <a:latin typeface="Franklin Gothic Medium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4_演示文稿1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Office 主题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</TotalTime>
  <Pages>0</Pages>
  <Words>3688</Words>
  <Characters>0</Characters>
  <Application>Microsoft Office PowerPoint</Application>
  <DocSecurity>0</DocSecurity>
  <PresentationFormat>全屏显示(16:10)</PresentationFormat>
  <Lines>0</Lines>
  <Paragraphs>389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16</vt:i4>
      </vt:variant>
    </vt:vector>
  </HeadingPairs>
  <TitlesOfParts>
    <vt:vector size="19" baseType="lpstr">
      <vt:lpstr>3_演示文稿1</vt:lpstr>
      <vt:lpstr>14_演示文稿1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kingsoft</Company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LiuBin</dc:creator>
  <cp:lastModifiedBy>localadmin</cp:lastModifiedBy>
  <cp:revision>346</cp:revision>
  <cp:lastPrinted>1899-12-30T00:00:00Z</cp:lastPrinted>
  <dcterms:created xsi:type="dcterms:W3CDTF">2011-03-17T08:18:18Z</dcterms:created>
  <dcterms:modified xsi:type="dcterms:W3CDTF">2015-08-31T06:02:08Z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2052-6.6.0.2855</vt:lpwstr>
  </property>
</Properties>
</file>