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8" r:id="rId2"/>
    <p:sldMasterId id="2147483809" r:id="rId3"/>
  </p:sldMasterIdLst>
  <p:sldIdLst>
    <p:sldId id="298" r:id="rId4"/>
    <p:sldId id="262" r:id="rId5"/>
    <p:sldId id="263" r:id="rId6"/>
    <p:sldId id="332" r:id="rId7"/>
    <p:sldId id="330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40" r:id="rId16"/>
    <p:sldId id="341" r:id="rId17"/>
    <p:sldId id="267" r:id="rId18"/>
    <p:sldId id="342" r:id="rId19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  <a:srgbClr val="FF00FF"/>
    <a:srgbClr val="99CCFF"/>
    <a:srgbClr val="808080"/>
    <a:srgbClr val="DDDDDD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72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A42154-F6FF-43EF-B5EA-F1ECC258947A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C1700-C4B3-4C1B-B03D-128E85B8CD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76046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E7C24-3BC7-453E-8614-7B674292535E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36D3-3D29-427F-87FE-FF6B693C8F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21676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BDB28-C292-41BF-B45D-A877B29E703F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30073-A21D-4DF0-AABD-D9BC1F357E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293440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424D-866F-4519-95E0-492CE2994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1402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CAE02-9EA6-4D1A-A95D-6347B8E2B8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38052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D287-4C58-4232-BEBE-71701E91F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8868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0981-BF85-475C-B8E4-240811CB7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56693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33503-33CB-4E34-8AA2-8DEFE203CD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9387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5A634-E17F-470B-A9D1-7414FD141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085652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9549-23CF-4092-A04C-240B5FCC74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7661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99082-941F-42AC-97D9-DECDEC8A6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3415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F2E3CF-E13B-49A9-BAFF-BF56C4082035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52635-7619-413C-9765-C805557F7E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203717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A44E0-AAA3-4E56-BE36-914096A4C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5234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A4BDF-E46F-43B1-B19C-C7278AD25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9664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E564-E038-4665-8B63-9EDDDB0F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59433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7A2ED-6667-4093-80B8-3FD8A876E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87324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57A3C-2C5F-40DC-A36F-DCDE06369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76823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6E796-7FD1-471A-98D6-FD5378DE7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27185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7EC44-CD8E-4783-8785-3C58B4051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837203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38477-BE6B-4601-A140-13B19317A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9364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4690-6309-41A1-A82D-8D3B40B0D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9864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9323-4959-420A-B170-5EDE2DFE3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9592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6D266-61D4-4636-BBBC-A68E339C4696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3BDFE-CD05-475F-AA1C-304088116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560010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8AF95-E934-42AE-915B-04BE7CC65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64026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BDC42-88B6-4192-AB71-F99AF1AEF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64096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45C4A-F480-44AC-9545-DBEA49C1B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98466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340C7-83AC-4E50-B168-D02C367C5F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9474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1831C0-3E49-47B4-85B4-613AED7A6E6A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6351E-61FD-4D36-BB53-E3BAE3BAA0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04732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33EFEF-DA29-4521-BEFD-007A53E9323E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5A0C-A263-4A85-949E-2A385E24E5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5731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1627F-831A-458C-AF02-A064DCD2D0A7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353BC-D2E2-4D37-B114-E58DDE2228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4881751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D51F-A2A3-4BB9-BADA-04360624412D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4DD2A-63B9-49F9-9C36-09AE90190D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213892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486F9-0B8B-43C4-8C6F-A2620E024C27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0B0D2-3252-46FB-BF76-CDA4B6CF0B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65322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902C37-E183-4511-90B5-6FD370FDA1FB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4779-ABF1-427A-9869-1B927A2A8C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585033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89B2ADF6-BE5F-48DD-B746-72C9D5431369}" type="datetimeFigureOut">
              <a:rPr lang="zh-CN" altLang="en-US"/>
              <a:pPr/>
              <a:t>2015/6/29</a:t>
            </a:fld>
            <a:endParaRPr lang="zh-CN" altLang="en-US"/>
          </a:p>
        </p:txBody>
      </p:sp>
      <p:sp>
        <p:nvSpPr>
          <p:cNvPr id="102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97488"/>
            <a:ext cx="2895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97488"/>
            <a:ext cx="2133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4BE632F6-AF68-48F6-8B23-14A1EE0AA65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05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5772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A872662B-89E8-4C18-A252-8F936DF8B9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7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5772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307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577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fld id="{ED2C5FEF-9A2F-471B-A056-54C07A10E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rgbClr val="716F7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716F7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716F7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716F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tx1"/>
            </a:gs>
            <a:gs pos="50000">
              <a:srgbClr val="0070C0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直接连接符 21"/>
          <p:cNvCxnSpPr>
            <a:cxnSpLocks noChangeShapeType="1"/>
          </p:cNvCxnSpPr>
          <p:nvPr/>
        </p:nvCxnSpPr>
        <p:spPr bwMode="auto">
          <a:xfrm>
            <a:off x="0" y="4575175"/>
            <a:ext cx="363537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1" name="直接连接符 22"/>
          <p:cNvCxnSpPr>
            <a:cxnSpLocks noChangeShapeType="1"/>
          </p:cNvCxnSpPr>
          <p:nvPr/>
        </p:nvCxnSpPr>
        <p:spPr bwMode="auto">
          <a:xfrm>
            <a:off x="5222875" y="4575175"/>
            <a:ext cx="3921125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331640" y="1489348"/>
            <a:ext cx="6516688" cy="4794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外服局</a:t>
            </a:r>
            <a:r>
              <a:rPr lang="zh-CN" altLang="en-US" sz="4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内部员工</a:t>
            </a:r>
            <a:endParaRPr lang="en-US" altLang="zh-CN" sz="40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979712" y="2406774"/>
            <a:ext cx="5080000" cy="666750"/>
          </a:xfrm>
          <a:prstGeom prst="rect">
            <a:avLst/>
          </a:prstGeom>
        </p:spPr>
        <p:txBody>
          <a:bodyPr rtlCol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zh-CN" altLang="en-US" sz="3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车险专属活动方案</a:t>
            </a:r>
            <a:endParaRPr lang="en-US" altLang="zh-CN" sz="36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419872" y="4369668"/>
            <a:ext cx="2088232" cy="432048"/>
          </a:xfrm>
          <a:prstGeom prst="rect">
            <a:avLst/>
          </a:prstGeom>
        </p:spPr>
        <p:txBody>
          <a:bodyPr rtlCol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品展示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B050"/>
                </a:solidFill>
                <a:latin typeface="+mn-ea"/>
                <a:ea typeface="+mn-ea"/>
              </a:rPr>
              <a:t>验</a:t>
            </a:r>
            <a:r>
              <a:rPr lang="zh-CN" altLang="en-US" sz="1200" b="1" dirty="0" smtClean="0">
                <a:solidFill>
                  <a:srgbClr val="00B050"/>
                </a:solidFill>
                <a:latin typeface="+mn-ea"/>
                <a:ea typeface="+mn-ea"/>
              </a:rPr>
              <a:t>车服务</a:t>
            </a:r>
            <a:endParaRPr lang="zh-CN" altLang="en-US" sz="12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FFC000"/>
                </a:solidFill>
                <a:latin typeface="+mn-ea"/>
                <a:ea typeface="+mn-ea"/>
              </a:rPr>
              <a:t>酒</a:t>
            </a:r>
            <a:r>
              <a:rPr lang="zh-CN" altLang="en-US" sz="1200" b="1" dirty="0" smtClean="0">
                <a:solidFill>
                  <a:srgbClr val="FFC000"/>
                </a:solidFill>
                <a:latin typeface="+mn-ea"/>
                <a:ea typeface="+mn-ea"/>
              </a:rPr>
              <a:t>后代驾服务</a:t>
            </a:r>
            <a:endParaRPr lang="zh-CN" altLang="en-US" sz="1200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482410" y="977586"/>
            <a:ext cx="4017582" cy="1126521"/>
            <a:chOff x="912" y="1008"/>
            <a:chExt cx="3984" cy="967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48" name="Group 6"/>
            <p:cNvGrpSpPr>
              <a:grpSpLocks/>
            </p:cNvGrpSpPr>
            <p:nvPr/>
          </p:nvGrpSpPr>
          <p:grpSpPr bwMode="auto">
            <a:xfrm>
              <a:off x="999" y="1200"/>
              <a:ext cx="768" cy="603"/>
              <a:chOff x="999" y="1200"/>
              <a:chExt cx="768" cy="603"/>
            </a:xfrm>
          </p:grpSpPr>
          <p:sp>
            <p:nvSpPr>
              <p:cNvPr id="50" name="AutoShape 7"/>
              <p:cNvSpPr>
                <a:spLocks noChangeArrowheads="1"/>
              </p:cNvSpPr>
              <p:nvPr/>
            </p:nvSpPr>
            <p:spPr bwMode="gray">
              <a:xfrm>
                <a:off x="999" y="1200"/>
                <a:ext cx="768" cy="603"/>
              </a:xfrm>
              <a:prstGeom prst="roundRect">
                <a:avLst>
                  <a:gd name="adj" fmla="val 11921"/>
                </a:avLst>
              </a:prstGeom>
              <a:solidFill>
                <a:srgbClr val="92D050"/>
              </a:solidFill>
              <a:ln w="38100">
                <a:solidFill>
                  <a:srgbClr val="92D05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1" name="Freeform 8"/>
              <p:cNvSpPr>
                <a:spLocks/>
              </p:cNvSpPr>
              <p:nvPr/>
            </p:nvSpPr>
            <p:spPr bwMode="gray">
              <a:xfrm>
                <a:off x="1047" y="1260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gray">
              <a:xfrm>
                <a:off x="1132" y="1295"/>
                <a:ext cx="486" cy="2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验车</a:t>
                </a:r>
                <a:endParaRPr lang="en-US" altLang="zh-CN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49" name="Text Box 10"/>
            <p:cNvSpPr txBox="1">
              <a:spLocks noChangeArrowheads="1"/>
            </p:cNvSpPr>
            <p:nvPr/>
          </p:nvSpPr>
          <p:spPr bwMode="gray">
            <a:xfrm>
              <a:off x="1871" y="1015"/>
              <a:ext cx="2928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为您提供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家检测场免费验车服务，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服务有效期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个月：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赠送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500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克干粉灭火器一个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赠送护理喷蜡一桶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2" name="Group 11"/>
          <p:cNvGrpSpPr>
            <a:grpSpLocks/>
          </p:cNvGrpSpPr>
          <p:nvPr/>
        </p:nvGrpSpPr>
        <p:grpSpPr bwMode="auto">
          <a:xfrm>
            <a:off x="1979712" y="2281436"/>
            <a:ext cx="4517681" cy="1136061"/>
            <a:chOff x="912" y="2016"/>
            <a:chExt cx="3984" cy="974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42" name="Group 13"/>
            <p:cNvGrpSpPr>
              <a:grpSpLocks/>
            </p:cNvGrpSpPr>
            <p:nvPr/>
          </p:nvGrpSpPr>
          <p:grpSpPr bwMode="auto">
            <a:xfrm>
              <a:off x="999" y="2188"/>
              <a:ext cx="768" cy="582"/>
              <a:chOff x="999" y="2188"/>
              <a:chExt cx="768" cy="582"/>
            </a:xfrm>
          </p:grpSpPr>
          <p:sp>
            <p:nvSpPr>
              <p:cNvPr id="44" name="AutoShape 14"/>
              <p:cNvSpPr>
                <a:spLocks noChangeArrowheads="1"/>
              </p:cNvSpPr>
              <p:nvPr/>
            </p:nvSpPr>
            <p:spPr bwMode="gray">
              <a:xfrm>
                <a:off x="999" y="2188"/>
                <a:ext cx="768" cy="58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/>
            </p:nvSpPr>
            <p:spPr bwMode="gray">
              <a:xfrm>
                <a:off x="1047" y="2246"/>
                <a:ext cx="383" cy="374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gray">
              <a:xfrm>
                <a:off x="1132" y="2304"/>
                <a:ext cx="486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体检</a:t>
                </a:r>
                <a:endParaRPr lang="en-US" altLang="zh-CN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43" name="Text Box 17"/>
            <p:cNvSpPr txBox="1">
              <a:spLocks noChangeArrowheads="1"/>
            </p:cNvSpPr>
            <p:nvPr/>
          </p:nvSpPr>
          <p:spPr bwMode="gray">
            <a:xfrm>
              <a:off x="1871" y="2031"/>
              <a:ext cx="2928" cy="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提前拨打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4000060111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或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4000007080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预约服务，服务有效期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个月：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北京“爱康国宾”知名体检中心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北京市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7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家体检中心为您提供专业服务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3707904" y="3577581"/>
            <a:ext cx="4780997" cy="1113021"/>
            <a:chOff x="912" y="3010"/>
            <a:chExt cx="4035" cy="953"/>
          </a:xfrm>
        </p:grpSpPr>
        <p:sp>
          <p:nvSpPr>
            <p:cNvPr id="35" name="AutoShape 19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200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999" y="3229"/>
              <a:ext cx="768" cy="583"/>
              <a:chOff x="999" y="3229"/>
              <a:chExt cx="768" cy="583"/>
            </a:xfrm>
          </p:grpSpPr>
          <p:sp>
            <p:nvSpPr>
              <p:cNvPr id="38" name="AutoShape 21"/>
              <p:cNvSpPr>
                <a:spLocks noChangeArrowheads="1"/>
              </p:cNvSpPr>
              <p:nvPr/>
            </p:nvSpPr>
            <p:spPr bwMode="gray">
              <a:xfrm>
                <a:off x="999" y="3241"/>
                <a:ext cx="768" cy="57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9" name="Freeform 22"/>
              <p:cNvSpPr>
                <a:spLocks/>
              </p:cNvSpPr>
              <p:nvPr/>
            </p:nvSpPr>
            <p:spPr bwMode="gray">
              <a:xfrm>
                <a:off x="1047" y="3299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20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40" name="Text Box 23"/>
              <p:cNvSpPr txBox="1">
                <a:spLocks noChangeArrowheads="1"/>
              </p:cNvSpPr>
              <p:nvPr/>
            </p:nvSpPr>
            <p:spPr bwMode="gray">
              <a:xfrm>
                <a:off x="1132" y="3229"/>
                <a:ext cx="486" cy="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酒后</a:t>
                </a:r>
                <a:endPara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  <a:p>
                <a:pPr algn="ctr">
                  <a:defRPr/>
                </a:pPr>
                <a:r>
                  <a:rPr lang="zh-CN" altLang="en-US" sz="2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ea"/>
                    <a:ea typeface="+mn-ea"/>
                  </a:rPr>
                  <a:t>代驾</a:t>
                </a:r>
                <a:endPara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sp>
          <p:nvSpPr>
            <p:cNvPr id="37" name="Text Box 24"/>
            <p:cNvSpPr txBox="1">
              <a:spLocks noChangeArrowheads="1"/>
            </p:cNvSpPr>
            <p:nvPr/>
          </p:nvSpPr>
          <p:spPr bwMode="gray">
            <a:xfrm>
              <a:off x="1829" y="3010"/>
              <a:ext cx="3118" cy="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提前拨打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4000060111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或</a:t>
              </a:r>
              <a:r>
                <a:rPr lang="en-US" altLang="zh-CN" sz="1100" b="1" dirty="0">
                  <a:solidFill>
                    <a:srgbClr val="000000"/>
                  </a:solidFill>
                  <a:latin typeface="+mn-ea"/>
                  <a:ea typeface="+mn-ea"/>
                </a:rPr>
                <a:t>4000007080</a:t>
              </a: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预约服务，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</a:pPr>
              <a:r>
                <a:rPr lang="zh-CN" altLang="en-US" sz="1100" b="1" dirty="0">
                  <a:solidFill>
                    <a:srgbClr val="000000"/>
                  </a:solidFill>
                  <a:latin typeface="+mn-ea"/>
                  <a:ea typeface="+mn-ea"/>
                </a:rPr>
                <a:t>服务有效期一年：</a:t>
              </a:r>
              <a:endParaRPr lang="en-US" altLang="zh-CN" sz="11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为您提供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3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次免费代驾服务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buFont typeface="Arial" charset="0"/>
                <a:buChar char="•"/>
              </a:pP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上午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8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：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00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至晚上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23:00,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北京市行政区域内不超过</a:t>
              </a:r>
              <a:r>
                <a:rPr lang="en-US" altLang="zh-CN" sz="1100" dirty="0">
                  <a:solidFill>
                    <a:srgbClr val="000000"/>
                  </a:solidFill>
                  <a:latin typeface="+mn-ea"/>
                  <a:ea typeface="+mn-ea"/>
                </a:rPr>
                <a:t>20</a:t>
              </a:r>
              <a:r>
                <a:rPr lang="zh-CN" altLang="en-US" sz="1100" dirty="0">
                  <a:solidFill>
                    <a:srgbClr val="000000"/>
                  </a:solidFill>
                  <a:latin typeface="+mn-ea"/>
                  <a:ea typeface="+mn-ea"/>
                </a:rPr>
                <a:t>公里可使用一张电子码。</a:t>
              </a:r>
              <a:endParaRPr lang="en-US" altLang="zh-CN" sz="1100" dirty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3779912" y="5161756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+mn-ea"/>
                <a:ea typeface="+mn-ea"/>
              </a:rPr>
              <a:t>体检服务</a:t>
            </a:r>
            <a:endParaRPr lang="zh-CN" altLang="en-US" sz="12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4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等腰三角形 18"/>
          <p:cNvSpPr>
            <a:spLocks noChangeArrowheads="1"/>
          </p:cNvSpPr>
          <p:nvPr/>
        </p:nvSpPr>
        <p:spPr bwMode="auto">
          <a:xfrm>
            <a:off x="459863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等腰三角形 18"/>
          <p:cNvSpPr>
            <a:spLocks noChangeArrowheads="1"/>
          </p:cNvSpPr>
          <p:nvPr/>
        </p:nvSpPr>
        <p:spPr bwMode="auto">
          <a:xfrm>
            <a:off x="6876380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22"/>
          <p:cNvSpPr txBox="1">
            <a:spLocks noChangeArrowheads="1"/>
          </p:cNvSpPr>
          <p:nvPr/>
        </p:nvSpPr>
        <p:spPr bwMode="auto">
          <a:xfrm>
            <a:off x="-805561" y="4837260"/>
            <a:ext cx="2883927" cy="6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endParaRPr lang="en-US" altLang="zh-CN" sz="1200" dirty="0" smtClean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197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品展示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划痕卡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3154867" y="4658845"/>
            <a:ext cx="2883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829" y="1438761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1</a:t>
            </a:r>
            <a:r>
              <a:rPr lang="zh-CN" altLang="en-US" sz="1200" dirty="0">
                <a:latin typeface="+mn-ea"/>
                <a:ea typeface="+mn-ea"/>
              </a:rPr>
              <a:t>、每个客户赠送一次划痕服务，一次只能喷一个</a:t>
            </a:r>
            <a:r>
              <a:rPr lang="zh-CN" altLang="en-US" sz="1200" dirty="0" smtClean="0">
                <a:latin typeface="+mn-ea"/>
                <a:ea typeface="+mn-ea"/>
              </a:rPr>
              <a:t>面。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2</a:t>
            </a:r>
            <a:r>
              <a:rPr lang="zh-CN" altLang="en-US" sz="1200" dirty="0">
                <a:latin typeface="+mn-ea"/>
                <a:ea typeface="+mn-ea"/>
              </a:rPr>
              <a:t>、此项服务仅限于车辆单面的油漆材料费、工时费，除喷漆以外的其他修理和配件费用由客户自行承</a:t>
            </a:r>
            <a:r>
              <a:rPr lang="zh-CN" altLang="en-US" sz="1200" dirty="0" smtClean="0">
                <a:latin typeface="+mn-ea"/>
                <a:ea typeface="+mn-ea"/>
              </a:rPr>
              <a:t>担。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zh-CN" altLang="en-US" sz="1200" dirty="0">
                <a:latin typeface="+mn-ea"/>
                <a:ea typeface="+mn-ea"/>
              </a:rPr>
              <a:t>、车辆实际修补范围超过我司免费提供的面数范围，超出部分费用，客户自理</a:t>
            </a:r>
            <a:r>
              <a:rPr lang="zh-CN" altLang="en-US" sz="1200" dirty="0" smtClean="0">
                <a:latin typeface="+mn-ea"/>
                <a:ea typeface="+mn-ea"/>
              </a:rPr>
              <a:t>。（参考图如下）</a:t>
            </a:r>
            <a:endParaRPr lang="zh-CN" altLang="en-US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ea"/>
                <a:ea typeface="+mn-ea"/>
              </a:rPr>
              <a:t>4</a:t>
            </a:r>
            <a:r>
              <a:rPr lang="zh-CN" altLang="en-US" sz="1200" dirty="0">
                <a:latin typeface="+mn-ea"/>
                <a:ea typeface="+mn-ea"/>
              </a:rPr>
              <a:t>、此服务仅限于在平安直通车险投保的车辆。客户享受服务时须出示直通车险有效期内的保单（保单号为</a:t>
            </a:r>
            <a:r>
              <a:rPr lang="en-US" altLang="zh-CN" sz="1200" dirty="0">
                <a:latin typeface="+mn-ea"/>
                <a:ea typeface="+mn-ea"/>
              </a:rPr>
              <a:t>10127</a:t>
            </a:r>
            <a:r>
              <a:rPr lang="zh-CN" altLang="en-US" sz="1200" dirty="0">
                <a:latin typeface="+mn-ea"/>
                <a:ea typeface="+mn-ea"/>
              </a:rPr>
              <a:t>开头）、行驶证、验证短信。服务不得转让，转让无效。</a:t>
            </a:r>
          </a:p>
        </p:txBody>
      </p:sp>
      <p:pic>
        <p:nvPicPr>
          <p:cNvPr id="28" name="图片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719" y="3005287"/>
            <a:ext cx="333375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5660998" y="3253204"/>
            <a:ext cx="3466084" cy="1361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1100" b="1" dirty="0" smtClean="0">
                <a:latin typeface="+mj-ea"/>
                <a:ea typeface="+mj-ea"/>
              </a:rPr>
              <a:t>服务温馨提示</a:t>
            </a:r>
            <a:endParaRPr lang="en-US" altLang="zh-CN" sz="11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1</a:t>
            </a:r>
            <a:r>
              <a:rPr lang="zh-CN" altLang="en-US" sz="1100" dirty="0">
                <a:latin typeface="+mj-ea"/>
                <a:ea typeface="+mj-ea"/>
              </a:rPr>
              <a:t>、服务不可兑换现金，若更换服务项目，费用自理。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2</a:t>
            </a:r>
            <a:r>
              <a:rPr lang="zh-CN" altLang="en-US" sz="1100" dirty="0">
                <a:latin typeface="+mj-ea"/>
                <a:ea typeface="+mj-ea"/>
              </a:rPr>
              <a:t>、服务有效期以短信提示为准，逾期不能使用。</a:t>
            </a:r>
          </a:p>
          <a:p>
            <a:pPr>
              <a:lnSpc>
                <a:spcPct val="150000"/>
              </a:lnSpc>
            </a:pPr>
            <a:r>
              <a:rPr lang="en-US" altLang="zh-CN" sz="1100" dirty="0">
                <a:latin typeface="+mj-ea"/>
                <a:ea typeface="+mj-ea"/>
              </a:rPr>
              <a:t>3</a:t>
            </a:r>
            <a:r>
              <a:rPr lang="zh-CN" altLang="en-US" sz="1100" dirty="0">
                <a:latin typeface="+mj-ea"/>
                <a:ea typeface="+mj-ea"/>
              </a:rPr>
              <a:t>、由于服务商工位有限，为了节省您的等候时间，请避开高峰期，提前拨打服务商电话预约服务。</a:t>
            </a:r>
          </a:p>
        </p:txBody>
      </p:sp>
    </p:spTree>
    <p:extLst>
      <p:ext uri="{BB962C8B-B14F-4D97-AF65-F5344CB8AC3E}">
        <p14:creationId xmlns:p14="http://schemas.microsoft.com/office/powerpoint/2010/main" xmlns="" val="100365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品展示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洁牙服务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7584" y="878851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168254"/>
              </p:ext>
            </p:extLst>
          </p:nvPr>
        </p:nvGraphicFramePr>
        <p:xfrm>
          <a:off x="943719" y="1275248"/>
          <a:ext cx="7300689" cy="1366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311"/>
                <a:gridCol w="1779569"/>
                <a:gridCol w="4794809"/>
              </a:tblGrid>
              <a:tr h="34155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洁牙套餐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1.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综合诊疗器械费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+mn-ea"/>
                          <a:ea typeface="+mn-ea"/>
                        </a:rPr>
                        <a:t>包括一次性器械等综合检查费用。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2.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洁牙</a:t>
                      </a:r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抛光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通过超声波震动方式清除牙结石，配合牙齿抛光，治疗方便，不会伤害到口腔健康。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3.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口腔上药（国产）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针对牙周炎症人群可于洁牙后上药，达到消炎作用，维护牙周健康。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  <a:tr h="341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u="none" strike="noStrike">
                          <a:effectLst/>
                          <a:latin typeface="+mn-ea"/>
                          <a:ea typeface="+mn-ea"/>
                        </a:rPr>
                        <a:t>4.</a:t>
                      </a:r>
                      <a:r>
                        <a:rPr lang="zh-CN" altLang="en-US" sz="1000" u="none" strike="noStrike">
                          <a:effectLst/>
                          <a:latin typeface="+mn-ea"/>
                          <a:ea typeface="+mn-ea"/>
                        </a:rPr>
                        <a:t>口腔保健指导及跟踪干预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医生根据牙齿及口腔实际情况进行正确的保健指导</a:t>
                      </a:r>
                      <a:r>
                        <a:rPr lang="en-US" altLang="zh-CN" sz="1000" u="none" strike="noStrike" dirty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zh-CN" altLang="en-US" sz="1000" u="none" strike="noStrike" dirty="0">
                          <a:effectLst/>
                          <a:latin typeface="+mn-ea"/>
                          <a:ea typeface="+mn-ea"/>
                        </a:rPr>
                        <a:t>个性化档案定制，一对一治疗免费设计费，治疗后专家回访跟踪，保证治疗效果。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6922525"/>
              </p:ext>
            </p:extLst>
          </p:nvPr>
        </p:nvGraphicFramePr>
        <p:xfrm>
          <a:off x="2904114" y="2964532"/>
          <a:ext cx="5340294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5268"/>
                <a:gridCol w="3555026"/>
              </a:tblGrid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体检分院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地址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爱康国宾北京宣武门体检分院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北京市宣武门宣武门外大街甲</a:t>
                      </a:r>
                      <a:r>
                        <a:rPr lang="en-US" altLang="zh-CN" sz="1000" u="none" strike="noStrike">
                          <a:effectLst/>
                        </a:rPr>
                        <a:t>1</a:t>
                      </a:r>
                      <a:r>
                        <a:rPr lang="zh-CN" altLang="en-US" sz="1000" u="none" strike="noStrike">
                          <a:effectLst/>
                        </a:rPr>
                        <a:t>号环球财讯中心</a:t>
                      </a:r>
                      <a:r>
                        <a:rPr lang="en-US" altLang="zh-CN" sz="1000" u="none" strike="noStrike">
                          <a:effectLst/>
                        </a:rPr>
                        <a:t>D</a:t>
                      </a:r>
                      <a:r>
                        <a:rPr lang="zh-CN" altLang="en-US" sz="1000" u="none" strike="noStrike">
                          <a:effectLst/>
                        </a:rPr>
                        <a:t>座</a:t>
                      </a:r>
                      <a:r>
                        <a:rPr lang="en-US" altLang="zh-CN" sz="1000" u="none" strike="noStrike">
                          <a:effectLst/>
                        </a:rPr>
                        <a:t>M</a:t>
                      </a:r>
                      <a:r>
                        <a:rPr lang="zh-CN" altLang="en-US" sz="1000" u="none" strike="noStrike">
                          <a:effectLst/>
                        </a:rPr>
                        <a:t>层、</a:t>
                      </a: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</a:rPr>
                        <a:t>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爱康国宾北京中关村体检分院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北京市海淀区海淀北一街</a:t>
                      </a:r>
                      <a:r>
                        <a:rPr lang="en-US" altLang="zh-CN" sz="1000" u="none" strike="noStrike">
                          <a:effectLst/>
                        </a:rPr>
                        <a:t>2</a:t>
                      </a:r>
                      <a:r>
                        <a:rPr lang="zh-CN" altLang="en-US" sz="1000" u="none" strike="noStrike">
                          <a:effectLst/>
                        </a:rPr>
                        <a:t>号鸿城首创拓展大厦</a:t>
                      </a:r>
                      <a:r>
                        <a:rPr lang="en-US" altLang="zh-CN" sz="1000" u="none" strike="noStrike">
                          <a:effectLst/>
                        </a:rPr>
                        <a:t>7</a:t>
                      </a:r>
                      <a:r>
                        <a:rPr lang="zh-CN" altLang="en-US" sz="1000" u="none" strike="noStrike">
                          <a:effectLst/>
                        </a:rPr>
                        <a:t>层、</a:t>
                      </a:r>
                      <a:r>
                        <a:rPr lang="en-US" altLang="zh-CN" sz="1000" u="none" strike="noStrike">
                          <a:effectLst/>
                        </a:rPr>
                        <a:t>9</a:t>
                      </a:r>
                      <a:r>
                        <a:rPr lang="zh-CN" altLang="en-US" sz="1000" u="none" strike="noStrike">
                          <a:effectLst/>
                        </a:rPr>
                        <a:t>层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爱康国宾北京丽都体检分院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北京市朝阳区将台路丽都饭店</a:t>
                      </a:r>
                      <a:r>
                        <a:rPr lang="en-US" altLang="zh-CN" sz="1000" u="none" strike="noStrike" dirty="0">
                          <a:effectLst/>
                        </a:rPr>
                        <a:t>5</a:t>
                      </a:r>
                      <a:r>
                        <a:rPr lang="zh-CN" altLang="en-US" sz="1000" u="none" strike="noStrike" dirty="0">
                          <a:effectLst/>
                        </a:rPr>
                        <a:t>号商业楼</a:t>
                      </a:r>
                      <a:r>
                        <a:rPr lang="en-US" altLang="zh-CN" sz="1000" u="none" strike="noStrike" dirty="0">
                          <a:effectLst/>
                        </a:rPr>
                        <a:t>3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爱康国宾北京西直门体检分院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北京市西城区西直门南大街</a:t>
                      </a:r>
                      <a:r>
                        <a:rPr lang="en-US" altLang="zh-CN" sz="1000" u="none" strike="noStrike" dirty="0">
                          <a:effectLst/>
                        </a:rPr>
                        <a:t>2</a:t>
                      </a:r>
                      <a:r>
                        <a:rPr lang="zh-CN" altLang="en-US" sz="1000" u="none" strike="noStrike" dirty="0">
                          <a:effectLst/>
                        </a:rPr>
                        <a:t>号成铭大厦</a:t>
                      </a:r>
                      <a:r>
                        <a:rPr lang="en-US" altLang="zh-CN" sz="1000" u="none" strike="noStrike" dirty="0">
                          <a:effectLst/>
                        </a:rPr>
                        <a:t>D</a:t>
                      </a:r>
                      <a:r>
                        <a:rPr lang="zh-CN" altLang="en-US" sz="1000" u="none" strike="noStrike" dirty="0">
                          <a:effectLst/>
                        </a:rPr>
                        <a:t>座</a:t>
                      </a:r>
                      <a:r>
                        <a:rPr lang="en-US" altLang="zh-CN" sz="1000" u="none" strike="noStrike" dirty="0">
                          <a:effectLst/>
                        </a:rPr>
                        <a:t>4</a:t>
                      </a:r>
                      <a:r>
                        <a:rPr lang="zh-CN" altLang="en-US" sz="1000" u="none" strike="noStrike" dirty="0">
                          <a:effectLst/>
                        </a:rPr>
                        <a:t>层、</a:t>
                      </a:r>
                      <a:r>
                        <a:rPr lang="en-US" altLang="zh-CN" sz="1000" u="none" strike="noStrike" dirty="0">
                          <a:effectLst/>
                        </a:rPr>
                        <a:t>5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爱康国宾北京亚运村体检分院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北京市朝阳区慧忠北里</a:t>
                      </a:r>
                      <a:r>
                        <a:rPr lang="en-US" altLang="zh-CN" sz="1000" u="none" strike="noStrike" dirty="0">
                          <a:effectLst/>
                        </a:rPr>
                        <a:t>105 </a:t>
                      </a:r>
                      <a:r>
                        <a:rPr lang="zh-CN" altLang="en-US" sz="1000" u="none" strike="noStrike" dirty="0">
                          <a:effectLst/>
                        </a:rPr>
                        <a:t>楼</a:t>
                      </a:r>
                      <a:r>
                        <a:rPr lang="en-US" altLang="zh-CN" sz="1000" u="none" strike="noStrike" dirty="0">
                          <a:effectLst/>
                        </a:rPr>
                        <a:t>B </a:t>
                      </a:r>
                      <a:r>
                        <a:rPr lang="zh-CN" altLang="en-US" sz="1000" u="none" strike="noStrike" dirty="0">
                          <a:effectLst/>
                        </a:rPr>
                        <a:t>段京师科技大厦第二层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爱康国宾北京白石桥体检分院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北京市海淀区中关村南大街</a:t>
                      </a:r>
                      <a:r>
                        <a:rPr lang="en-US" altLang="zh-CN" sz="1000" u="none" strike="noStrike" dirty="0">
                          <a:effectLst/>
                        </a:rPr>
                        <a:t>32</a:t>
                      </a:r>
                      <a:r>
                        <a:rPr lang="zh-CN" altLang="en-US" sz="1000" u="none" strike="noStrike" dirty="0">
                          <a:effectLst/>
                        </a:rPr>
                        <a:t>号中关村科技发展大厦</a:t>
                      </a:r>
                      <a:r>
                        <a:rPr lang="en-US" altLang="zh-CN" sz="1000" u="none" strike="noStrike" dirty="0">
                          <a:effectLst/>
                        </a:rPr>
                        <a:t>6</a:t>
                      </a:r>
                      <a:r>
                        <a:rPr lang="zh-CN" altLang="en-US" sz="1000" u="none" strike="noStrike" dirty="0">
                          <a:effectLst/>
                        </a:rPr>
                        <a:t>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>
                          <a:effectLst/>
                        </a:rPr>
                        <a:t>爱康国宾北京公主坟体检分院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u="none" strike="noStrike" dirty="0">
                          <a:effectLst/>
                        </a:rPr>
                        <a:t>北京市海淀区西三环中路</a:t>
                      </a:r>
                      <a:r>
                        <a:rPr lang="en-US" altLang="zh-CN" sz="1000" u="none" strike="noStrike" dirty="0">
                          <a:effectLst/>
                        </a:rPr>
                        <a:t>19</a:t>
                      </a:r>
                      <a:r>
                        <a:rPr lang="zh-CN" altLang="en-US" sz="1000" u="none" strike="noStrike" dirty="0">
                          <a:effectLst/>
                        </a:rPr>
                        <a:t>号国宜广场三楼东侧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1326069" y="2857500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地址介绍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爆炸形 2 3"/>
          <p:cNvSpPr/>
          <p:nvPr/>
        </p:nvSpPr>
        <p:spPr>
          <a:xfrm>
            <a:off x="670785" y="3502521"/>
            <a:ext cx="1504950" cy="1083171"/>
          </a:xfrm>
          <a:prstGeom prst="irregularSeal2">
            <a:avLst/>
          </a:prstGeom>
          <a:noFill/>
          <a:ln w="952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08493" y="3775249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有效期</a:t>
            </a:r>
            <a:endParaRPr lang="en-US" altLang="zh-CN" sz="16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个月</a:t>
            </a:r>
            <a:endParaRPr lang="zh-CN" altLang="en-US" sz="16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80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34786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平安服务保障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22225" y="4360863"/>
            <a:ext cx="9177338" cy="1587499"/>
            <a:chOff x="0" y="0"/>
            <a:chExt cx="9181274" cy="158827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3607991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3" name="等腰三角形 24"/>
          <p:cNvSpPr>
            <a:spLocks noChangeArrowheads="1"/>
          </p:cNvSpPr>
          <p:nvPr/>
        </p:nvSpPr>
        <p:spPr bwMode="auto">
          <a:xfrm>
            <a:off x="457212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2271266" y="1253208"/>
            <a:ext cx="6693222" cy="3662368"/>
            <a:chOff x="251" y="983"/>
            <a:chExt cx="5654" cy="3165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 rot="-3626814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gray">
            <a:xfrm rot="-7230978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gray">
            <a:xfrm rot="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542" y="983"/>
              <a:ext cx="2218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小时免费救援服务：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接电</a:t>
              </a:r>
              <a:r>
                <a:rPr lang="zh-CN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、加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水、换胎、现场抢修、拖车牵引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lang="zh-CN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公里内）、吊装救</a:t>
              </a:r>
              <a:r>
                <a:rPr lang="zh-CN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援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r>
                <a:rPr lang="en-US" altLang="zh-CN" sz="1200" b="1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813" y="996"/>
              <a:ext cx="130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小时电话报案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受理、咨询服务；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4059" y="2205"/>
              <a:ext cx="1846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en-US" altLang="zh-CN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小时理赔服务：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万元以下，资料齐全当天赔付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563" y="3430"/>
              <a:ext cx="1456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“快易免”服务：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快：一天赔付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易：上门代收理赔资料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免：免费道路救援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251" y="2210"/>
              <a:ext cx="1359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直赔服务：</a:t>
              </a:r>
              <a:endParaRPr lang="en-US" altLang="zh-CN" sz="12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北京市百余家</a:t>
              </a:r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4S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店及修理厂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612" y="3456"/>
              <a:ext cx="1625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r>
                <a:rPr lang="zh-CN" altLang="en-US" sz="12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全国网上通赔服务：</a:t>
              </a:r>
            </a:p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“异地出险，就地赔付”</a:t>
              </a:r>
              <a:endPara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gray">
            <a:xfrm>
              <a:off x="2232" y="182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gray">
            <a:xfrm>
              <a:off x="2331" y="190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44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gray">
            <a:xfrm>
              <a:off x="2500" y="2090"/>
              <a:ext cx="546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宋体" charset="-122"/>
                </a:defRPr>
              </a:lvl9pPr>
            </a:lstStyle>
            <a:p>
              <a:pPr algn="ctr"/>
              <a:r>
                <a:rPr lang="zh-CN" altLang="en-US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基</a:t>
              </a:r>
              <a:r>
                <a:rPr lang="zh-CN" altLang="en-US" sz="18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础</a:t>
              </a:r>
              <a:endParaRPr lang="en-US" altLang="zh-CN" sz="1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18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服</a:t>
              </a:r>
              <a:r>
                <a:rPr lang="zh-CN" altLang="en-US" sz="18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务</a:t>
              </a:r>
              <a:endParaRPr lang="en-US" altLang="zh-CN" sz="18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5312" y="49188"/>
            <a:ext cx="2087835" cy="1967809"/>
            <a:chOff x="1116013" y="1128713"/>
            <a:chExt cx="2591891" cy="3369206"/>
          </a:xfrm>
        </p:grpSpPr>
        <p:sp>
          <p:nvSpPr>
            <p:cNvPr id="49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服务介绍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50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" name="TextBox 8"/>
            <p:cNvSpPr txBox="1">
              <a:spLocks noChangeArrowheads="1"/>
            </p:cNvSpPr>
            <p:nvPr/>
          </p:nvSpPr>
          <p:spPr bwMode="auto">
            <a:xfrm>
              <a:off x="1116013" y="3865563"/>
              <a:ext cx="1220787" cy="63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53" name="TextBox 1"/>
            <p:cNvSpPr txBox="1">
              <a:spLocks noChangeArrowheads="1"/>
            </p:cNvSpPr>
            <p:nvPr/>
          </p:nvSpPr>
          <p:spPr bwMode="auto">
            <a:xfrm>
              <a:off x="1116013" y="1128713"/>
              <a:ext cx="749299" cy="158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5400" dirty="0" smtClean="0">
                  <a:solidFill>
                    <a:srgbClr val="969696"/>
                  </a:solidFill>
                  <a:latin typeface="+mn-ea"/>
                  <a:ea typeface="+mn-ea"/>
                </a:rPr>
                <a:t>4</a:t>
              </a:r>
              <a:endParaRPr lang="zh-CN" altLang="en-US" sz="5400" dirty="0">
                <a:solidFill>
                  <a:srgbClr val="969696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731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员工专享服务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-22225" y="4360863"/>
            <a:ext cx="9177338" cy="1587499"/>
            <a:chOff x="0" y="0"/>
            <a:chExt cx="9181274" cy="1588274"/>
          </a:xfrm>
        </p:grpSpPr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3896023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3" name="等腰三角形 24"/>
          <p:cNvSpPr>
            <a:spLocks noChangeArrowheads="1"/>
          </p:cNvSpPr>
          <p:nvPr/>
        </p:nvSpPr>
        <p:spPr bwMode="auto">
          <a:xfrm>
            <a:off x="4860156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900361" y="1873374"/>
            <a:ext cx="345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、日常健康咨询服务</a:t>
            </a:r>
          </a:p>
        </p:txBody>
      </p:sp>
      <p:sp>
        <p:nvSpPr>
          <p:cNvPr id="49" name="矩形 5"/>
          <p:cNvSpPr>
            <a:spLocks noChangeArrowheads="1"/>
          </p:cNvSpPr>
          <p:nvPr/>
        </p:nvSpPr>
        <p:spPr bwMode="auto">
          <a:xfrm>
            <a:off x="1547936" y="2665462"/>
            <a:ext cx="3240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 b="1" kern="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、预约挂号服务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395536" y="1027386"/>
            <a:ext cx="367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b="1" kern="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、上门理赔接送车服务</a:t>
            </a:r>
          </a:p>
        </p:txBody>
      </p:sp>
      <p:sp>
        <p:nvSpPr>
          <p:cNvPr id="51" name="矩形 5"/>
          <p:cNvSpPr>
            <a:spLocks noChangeArrowheads="1"/>
          </p:cNvSpPr>
          <p:nvPr/>
        </p:nvSpPr>
        <p:spPr bwMode="auto">
          <a:xfrm>
            <a:off x="1908423" y="3373735"/>
            <a:ext cx="3600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000" b="1" kern="0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、紧急医疗救援及垫付</a:t>
            </a:r>
          </a:p>
        </p:txBody>
      </p:sp>
      <p:sp>
        <p:nvSpPr>
          <p:cNvPr id="52" name="矩形 5"/>
          <p:cNvSpPr>
            <a:spLocks noChangeArrowheads="1"/>
          </p:cNvSpPr>
          <p:nvPr/>
        </p:nvSpPr>
        <p:spPr bwMode="auto">
          <a:xfrm>
            <a:off x="2484686" y="4123730"/>
            <a:ext cx="3240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kern="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、年审到期短信提示</a:t>
            </a:r>
          </a:p>
        </p:txBody>
      </p:sp>
      <p:sp>
        <p:nvSpPr>
          <p:cNvPr id="53" name="矩形 30"/>
          <p:cNvSpPr>
            <a:spLocks noChangeArrowheads="1"/>
          </p:cNvSpPr>
          <p:nvPr/>
        </p:nvSpPr>
        <p:spPr bwMode="auto">
          <a:xfrm>
            <a:off x="3131841" y="1345332"/>
            <a:ext cx="3384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只需一个电</a:t>
            </a:r>
            <a:r>
              <a:rPr lang="zh-CN" altLang="en-US" sz="1100" i="0" dirty="0" smtClean="0">
                <a:latin typeface="微软雅黑" pitchFamily="34" charset="-122"/>
                <a:ea typeface="微软雅黑" pitchFamily="34" charset="-122"/>
              </a:rPr>
              <a:t>话，即</a:t>
            </a:r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可足不出户享受专业团队提供的高品质定损、维修，理赔全程服务</a:t>
            </a:r>
            <a:r>
              <a:rPr lang="zh-CN" altLang="en-US" sz="1100" i="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100" i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矩形 31"/>
          <p:cNvSpPr>
            <a:spLocks noChangeArrowheads="1"/>
          </p:cNvSpPr>
          <p:nvPr/>
        </p:nvSpPr>
        <p:spPr bwMode="auto">
          <a:xfrm>
            <a:off x="3419873" y="2119312"/>
            <a:ext cx="410445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随时随地都可以为自己、为家人或为朋友进行“健康医疗保健”方面的电话咨询，足不出户，为您解决日常健康方面的疑问。</a:t>
            </a:r>
          </a:p>
        </p:txBody>
      </p:sp>
      <p:sp>
        <p:nvSpPr>
          <p:cNvPr id="55" name="矩形 32"/>
          <p:cNvSpPr>
            <a:spLocks noChangeArrowheads="1"/>
          </p:cNvSpPr>
          <p:nvPr/>
        </p:nvSpPr>
        <p:spPr bwMode="auto">
          <a:xfrm>
            <a:off x="3635896" y="2939727"/>
            <a:ext cx="457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为您提供北京市内约</a:t>
            </a:r>
            <a:r>
              <a:rPr lang="en-US" altLang="zh-CN" sz="1100" i="0" dirty="0"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家医院的预约挂号服务。</a:t>
            </a:r>
          </a:p>
        </p:txBody>
      </p:sp>
      <p:sp>
        <p:nvSpPr>
          <p:cNvPr id="56" name="矩形 33"/>
          <p:cNvSpPr>
            <a:spLocks noChangeArrowheads="1"/>
          </p:cNvSpPr>
          <p:nvPr/>
        </p:nvSpPr>
        <p:spPr bwMode="auto">
          <a:xfrm>
            <a:off x="4716016" y="3619673"/>
            <a:ext cx="36724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出现人伤事故时可得到及时正确的救护指导，实现医疗费用的担保或垫付，避免因资金问题导致无法及时就医。</a:t>
            </a:r>
          </a:p>
        </p:txBody>
      </p:sp>
      <p:sp>
        <p:nvSpPr>
          <p:cNvPr id="57" name="矩形 34"/>
          <p:cNvSpPr>
            <a:spLocks noChangeArrowheads="1"/>
          </p:cNvSpPr>
          <p:nvPr/>
        </p:nvSpPr>
        <p:spPr bwMode="auto">
          <a:xfrm>
            <a:off x="5004048" y="4369668"/>
            <a:ext cx="35283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i="0" dirty="0">
                <a:latin typeface="微软雅黑" pitchFamily="34" charset="-122"/>
                <a:ea typeface="微软雅黑" pitchFamily="34" charset="-122"/>
              </a:rPr>
              <a:t>可以及时掌握自己的爱车年审到期时间，减少因车辆行驶证失效而导致的理赔纠纷，给您提供贴心服务。</a:t>
            </a:r>
          </a:p>
        </p:txBody>
      </p:sp>
      <p:sp>
        <p:nvSpPr>
          <p:cNvPr id="3" name="矩形 2"/>
          <p:cNvSpPr/>
          <p:nvPr/>
        </p:nvSpPr>
        <p:spPr>
          <a:xfrm>
            <a:off x="6245671" y="5171801"/>
            <a:ext cx="2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预约挂号及健康咨询热线：</a:t>
            </a:r>
          </a:p>
          <a:p>
            <a:r>
              <a:rPr lang="en-US" altLang="zh-CN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400-818-5050</a:t>
            </a:r>
            <a:endParaRPr lang="en-US" altLang="zh-CN" sz="1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637159" y="5161756"/>
            <a:ext cx="286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上门理赔接送车服务：</a:t>
            </a:r>
          </a:p>
          <a:p>
            <a:r>
              <a:rPr lang="en-US" altLang="zh-CN" sz="120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95511</a:t>
            </a:r>
            <a:endParaRPr lang="en-US" altLang="zh-CN" sz="120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353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8912"/>
            <a:ext cx="3960440" cy="173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-22225" y="4360863"/>
            <a:ext cx="9177338" cy="1587500"/>
            <a:chOff x="0" y="0"/>
            <a:chExt cx="9181274" cy="1588274"/>
          </a:xfrm>
        </p:grpSpPr>
        <p:sp>
          <p:nvSpPr>
            <p:cNvPr id="12291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92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2293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94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6480175" cy="0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295" name="TextBox 20"/>
          <p:cNvSpPr txBox="1">
            <a:spLocks noChangeArrowheads="1"/>
          </p:cNvSpPr>
          <p:nvPr/>
        </p:nvSpPr>
        <p:spPr bwMode="auto">
          <a:xfrm>
            <a:off x="34925" y="472970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FFFFFF"/>
                </a:solidFill>
                <a:latin typeface="Franklin Gothic Medium" pitchFamily="34" charset="0"/>
                <a:ea typeface="微软雅黑" pitchFamily="34" charset="-122"/>
              </a:rPr>
              <a:t>小贴士</a:t>
            </a:r>
            <a:endParaRPr lang="zh-CN" altLang="en-US" dirty="0">
              <a:solidFill>
                <a:srgbClr val="FFFF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pic>
        <p:nvPicPr>
          <p:cNvPr id="12297" name="组合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5025" y="3932238"/>
            <a:ext cx="7985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40"/>
          <p:cNvSpPr txBox="1">
            <a:spLocks noChangeArrowheads="1"/>
          </p:cNvSpPr>
          <p:nvPr/>
        </p:nvSpPr>
        <p:spPr bwMode="auto">
          <a:xfrm>
            <a:off x="1259632" y="5189538"/>
            <a:ext cx="2641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人身伤亡赔偿标准逐年提高</a:t>
            </a:r>
            <a:endParaRPr lang="zh-CN" altLang="en-US" sz="1400" b="1" dirty="0">
              <a:solidFill>
                <a:schemeClr val="bg1">
                  <a:lumMod val="75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12300" name="等腰三角形 24"/>
          <p:cNvSpPr>
            <a:spLocks noChangeArrowheads="1"/>
          </p:cNvSpPr>
          <p:nvPr/>
        </p:nvSpPr>
        <p:spPr bwMode="auto">
          <a:xfrm>
            <a:off x="2411884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6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7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车险贴士</a:t>
              </a:r>
              <a:r>
                <a:rPr lang="en-US" altLang="zh-CN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—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商业三者险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326884" y="913284"/>
            <a:ext cx="417646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81000" algn="just">
              <a:lnSpc>
                <a:spcPct val="150000"/>
              </a:lnSpc>
              <a:defRPr/>
            </a:pPr>
            <a:r>
              <a:rPr lang="zh-CN" altLang="zh-CN" sz="1200" b="1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★主要功能</a:t>
            </a: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赔偿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第三方的人、车、物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损失</a:t>
            </a:r>
            <a:endParaRPr lang="zh-CN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★</a:t>
            </a:r>
            <a:r>
              <a:rPr lang="zh-CN" altLang="en-US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保障</a:t>
            </a:r>
            <a:r>
              <a:rPr lang="zh-CN" altLang="zh-CN" sz="1200" b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金</a:t>
            </a:r>
            <a:r>
              <a:rPr lang="zh-CN" altLang="zh-CN" sz="1200" b="1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额：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赔偿限额从</a:t>
            </a:r>
            <a:r>
              <a:rPr lang="en-US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～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5000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万元不等</a:t>
            </a: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资讯分享</a:t>
            </a:r>
            <a:r>
              <a:rPr lang="zh-CN" altLang="zh-CN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人伤赔付逐年攀升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，包含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死亡赔偿金、被扶养人生活费、丧葬费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等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。北京交通事故撞人导致身故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至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少需赔偿</a:t>
            </a:r>
            <a:r>
              <a:rPr lang="zh-CN" altLang="en-US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约</a:t>
            </a:r>
            <a:r>
              <a:rPr lang="en-US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80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元；且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豪</a:t>
            </a:r>
            <a:r>
              <a:rPr lang="zh-CN" altLang="zh-CN" sz="11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车比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日益增多</a:t>
            </a:r>
            <a:r>
              <a:rPr lang="zh-CN" altLang="zh-CN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zh-CN" altLang="en-US" sz="11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发生碰撞后的赔偿风险随之提高。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平安建议</a:t>
            </a:r>
            <a:r>
              <a:rPr lang="zh-CN" altLang="zh-CN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：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建</a:t>
            </a:r>
            <a:r>
              <a:rPr lang="zh-CN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议投</a:t>
            </a:r>
            <a:r>
              <a:rPr lang="zh-CN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商业第三者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</a:t>
            </a:r>
            <a:r>
              <a:rPr lang="zh-CN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1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100</a:t>
            </a:r>
            <a:r>
              <a:rPr lang="zh-CN" altLang="zh-CN" sz="1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额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4" name="矩形 9"/>
          <p:cNvSpPr>
            <a:spLocks noChangeArrowheads="1"/>
          </p:cNvSpPr>
          <p:nvPr/>
        </p:nvSpPr>
        <p:spPr bwMode="auto">
          <a:xfrm>
            <a:off x="434896" y="4392315"/>
            <a:ext cx="8136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39D">
                    <a:lumMod val="10000"/>
                  </a:srgbClr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Times New Roman" pitchFamily="18" charset="0"/>
              </a:rPr>
              <a:t>   据此，商业三者险保额从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20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万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增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加到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50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万元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，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只需多交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不到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380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元；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每天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多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交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1</a:t>
            </a:r>
            <a:r>
              <a: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元钱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，</a:t>
            </a:r>
            <a:r>
              <a:rPr kumimoji="0" lang="zh-C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保障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翻番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！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72000" y="926058"/>
            <a:ext cx="4275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lnSpc>
                <a:spcPct val="150000"/>
              </a:lnSpc>
              <a:defRPr/>
            </a:pPr>
            <a:r>
              <a:rPr lang="zh-CN" altLang="en-US" sz="1200" i="1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</a:t>
            </a:r>
            <a:r>
              <a:rPr lang="zh-CN" altLang="en-US" sz="1200" i="1" u="sng" dirty="0" smtClean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举</a:t>
            </a:r>
            <a:r>
              <a:rPr lang="zh-CN" altLang="en-US" sz="1200" i="1" u="sng" dirty="0">
                <a:solidFill>
                  <a:srgbClr val="FF00FF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例：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王先生为自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己的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爱车投保商业三者险，保额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万元时对应的保费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1063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元（含不计免赔），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保额增加到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万元时对应的保费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是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1440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元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（含不计免赔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）。</a:t>
            </a:r>
            <a:endParaRPr lang="en-US" altLang="zh-CN" sz="12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3648731"/>
              </p:ext>
            </p:extLst>
          </p:nvPr>
        </p:nvGraphicFramePr>
        <p:xfrm>
          <a:off x="4788024" y="2648910"/>
          <a:ext cx="3798188" cy="17123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5288"/>
                <a:gridCol w="383932"/>
                <a:gridCol w="383932"/>
                <a:gridCol w="380505"/>
                <a:gridCol w="449064"/>
                <a:gridCol w="514195"/>
                <a:gridCol w="445636"/>
                <a:gridCol w="445636"/>
              </a:tblGrid>
              <a:tr h="2033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三者限额</a:t>
                      </a:r>
                      <a:endParaRPr kumimoji="0" 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zh-CN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3757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基准保费（元）</a:t>
                      </a:r>
                      <a:b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【</a:t>
                      </a: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含不计免赔</a:t>
                      </a: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】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593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858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978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1063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1199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1440 </a:t>
                      </a:r>
                      <a:endParaRPr kumimoji="0" lang="zh-CN" alt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1875 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384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469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606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846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1281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120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1017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85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462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897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377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812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240 </a:t>
                      </a:r>
                      <a:endParaRPr kumimoji="0" lang="zh-CN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675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435 </a:t>
                      </a:r>
                      <a:endParaRPr kumimoji="0" lang="zh-CN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  <a:tr h="1618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r>
                        <a:rPr kumimoji="0" lang="zh-CN" altLang="en-US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万→</a:t>
                      </a:r>
                      <a:endParaRPr kumimoji="0" lang="zh-CN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　</a:t>
                      </a:r>
                      <a:endParaRPr kumimoji="0" 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39" name="等腰三角形 24"/>
          <p:cNvSpPr>
            <a:spLocks noChangeArrowheads="1"/>
          </p:cNvSpPr>
          <p:nvPr/>
        </p:nvSpPr>
        <p:spPr bwMode="auto">
          <a:xfrm>
            <a:off x="673236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5508104" y="5161756"/>
            <a:ext cx="26417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>
                    <a:lumMod val="75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高保额商业三者险保障更充足</a:t>
            </a:r>
            <a:endParaRPr lang="zh-CN" altLang="en-US" sz="1400" b="1" dirty="0">
              <a:solidFill>
                <a:schemeClr val="bg1">
                  <a:lumMod val="75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chemeClr val="tx1"/>
            </a:gs>
            <a:gs pos="50000">
              <a:srgbClr val="0070C0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80" name="直接连接符 21"/>
          <p:cNvCxnSpPr>
            <a:cxnSpLocks noChangeShapeType="1"/>
          </p:cNvCxnSpPr>
          <p:nvPr/>
        </p:nvCxnSpPr>
        <p:spPr bwMode="auto">
          <a:xfrm>
            <a:off x="0" y="2785492"/>
            <a:ext cx="3131840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81" name="直接连接符 22"/>
          <p:cNvCxnSpPr>
            <a:cxnSpLocks noChangeShapeType="1"/>
          </p:cNvCxnSpPr>
          <p:nvPr/>
        </p:nvCxnSpPr>
        <p:spPr bwMode="auto">
          <a:xfrm>
            <a:off x="5868144" y="2785492"/>
            <a:ext cx="3275856" cy="0"/>
          </a:xfrm>
          <a:prstGeom prst="line">
            <a:avLst/>
          </a:prstGeom>
          <a:noFill/>
          <a:ln w="6350" cmpd="sng">
            <a:solidFill>
              <a:schemeClr val="bg1"/>
            </a:solidFill>
            <a:prstDash val="dash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95672" y="2425452"/>
            <a:ext cx="6516688" cy="479425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THANKS!</a:t>
            </a:r>
            <a:endParaRPr lang="en-US" altLang="zh-CN" sz="40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5937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弧形 22"/>
          <p:cNvSpPr>
            <a:spLocks noChangeArrowheads="1"/>
          </p:cNvSpPr>
          <p:nvPr/>
        </p:nvSpPr>
        <p:spPr bwMode="auto">
          <a:xfrm>
            <a:off x="2649538" y="769938"/>
            <a:ext cx="3908425" cy="3908425"/>
          </a:xfrm>
          <a:custGeom>
            <a:avLst/>
            <a:gdLst>
              <a:gd name="T0" fmla="*/ 2391976 w 3908425"/>
              <a:gd name="T1" fmla="*/ 49663 h 3908425"/>
              <a:gd name="T2" fmla="*/ 1954213 w 3908425"/>
              <a:gd name="T3" fmla="*/ 1954213 h 3908425"/>
              <a:gd name="T4" fmla="*/ 70645 w 3908425"/>
              <a:gd name="T5" fmla="*/ 2474904 h 3908425"/>
              <a:gd name="T6" fmla="*/ 11796480 60000 65536"/>
              <a:gd name="T7" fmla="*/ 11796480 60000 65536"/>
              <a:gd name="T8" fmla="*/ 17694720 60000 65536"/>
              <a:gd name="T9" fmla="*/ 70645 w 3908425"/>
              <a:gd name="T10" fmla="*/ 49663 h 3908425"/>
              <a:gd name="T11" fmla="*/ 3908425 w 3908425"/>
              <a:gd name="T12" fmla="*/ 3908425 h 3908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8425" h="3908425" stroke="0">
                <a:moveTo>
                  <a:pt x="2391976" y="49663"/>
                </a:moveTo>
                <a:lnTo>
                  <a:pt x="2391976" y="49662"/>
                </a:lnTo>
                <a:cubicBezTo>
                  <a:pt x="3279462" y="253652"/>
                  <a:pt x="3908426" y="1043584"/>
                  <a:pt x="3908426" y="1954213"/>
                </a:cubicBezTo>
                <a:cubicBezTo>
                  <a:pt x="3908426" y="3033495"/>
                  <a:pt x="3033495" y="3908426"/>
                  <a:pt x="1954213" y="3908426"/>
                </a:cubicBezTo>
                <a:cubicBezTo>
                  <a:pt x="1075461" y="3908426"/>
                  <a:pt x="304780" y="3321885"/>
                  <a:pt x="70643" y="2474899"/>
                </a:cubicBezTo>
                <a:lnTo>
                  <a:pt x="1954213" y="1954213"/>
                </a:lnTo>
                <a:close/>
              </a:path>
              <a:path w="3908425" h="3908425" fill="none">
                <a:moveTo>
                  <a:pt x="2391976" y="49663"/>
                </a:moveTo>
                <a:lnTo>
                  <a:pt x="2391976" y="49662"/>
                </a:lnTo>
                <a:cubicBezTo>
                  <a:pt x="3279462" y="253652"/>
                  <a:pt x="3908426" y="1043584"/>
                  <a:pt x="3908426" y="1954213"/>
                </a:cubicBezTo>
                <a:cubicBezTo>
                  <a:pt x="3908426" y="3033495"/>
                  <a:pt x="3033495" y="3908426"/>
                  <a:pt x="1954213" y="3908426"/>
                </a:cubicBezTo>
                <a:cubicBezTo>
                  <a:pt x="1075461" y="3908426"/>
                  <a:pt x="304780" y="3321885"/>
                  <a:pt x="70643" y="2474899"/>
                </a:cubicBezTo>
              </a:path>
            </a:pathLst>
          </a:custGeom>
          <a:noFill/>
          <a:ln w="9525" cmpd="sng">
            <a:solidFill>
              <a:srgbClr val="96969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en-US"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9219" name="矩形 23"/>
          <p:cNvSpPr>
            <a:spLocks noChangeArrowheads="1"/>
          </p:cNvSpPr>
          <p:nvPr/>
        </p:nvSpPr>
        <p:spPr bwMode="auto">
          <a:xfrm>
            <a:off x="3348038" y="1778000"/>
            <a:ext cx="2376487" cy="2016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220" name="直接连接符 24"/>
          <p:cNvCxnSpPr>
            <a:cxnSpLocks noChangeShapeType="1"/>
          </p:cNvCxnSpPr>
          <p:nvPr/>
        </p:nvCxnSpPr>
        <p:spPr bwMode="auto">
          <a:xfrm>
            <a:off x="3348038" y="481013"/>
            <a:ext cx="0" cy="3671887"/>
          </a:xfrm>
          <a:prstGeom prst="line">
            <a:avLst/>
          </a:prstGeom>
          <a:noFill/>
          <a:ln w="9525" cmpd="sng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21" name="直接连接符 32"/>
          <p:cNvCxnSpPr>
            <a:cxnSpLocks noChangeShapeType="1"/>
          </p:cNvCxnSpPr>
          <p:nvPr/>
        </p:nvCxnSpPr>
        <p:spPr bwMode="auto">
          <a:xfrm>
            <a:off x="5724525" y="1489075"/>
            <a:ext cx="0" cy="3600450"/>
          </a:xfrm>
          <a:prstGeom prst="line">
            <a:avLst/>
          </a:prstGeom>
          <a:noFill/>
          <a:ln w="9525" cmpd="sng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22" name="直接连接符 33"/>
          <p:cNvCxnSpPr>
            <a:cxnSpLocks noChangeShapeType="1"/>
          </p:cNvCxnSpPr>
          <p:nvPr/>
        </p:nvCxnSpPr>
        <p:spPr bwMode="auto">
          <a:xfrm>
            <a:off x="1835150" y="1778000"/>
            <a:ext cx="4249738" cy="0"/>
          </a:xfrm>
          <a:prstGeom prst="line">
            <a:avLst/>
          </a:prstGeom>
          <a:noFill/>
          <a:ln w="9525" cmpd="sng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23" name="直接连接符 34"/>
          <p:cNvCxnSpPr>
            <a:cxnSpLocks noChangeShapeType="1"/>
          </p:cNvCxnSpPr>
          <p:nvPr/>
        </p:nvCxnSpPr>
        <p:spPr bwMode="auto">
          <a:xfrm>
            <a:off x="3059113" y="3794125"/>
            <a:ext cx="4465637" cy="0"/>
          </a:xfrm>
          <a:prstGeom prst="line">
            <a:avLst/>
          </a:prstGeom>
          <a:noFill/>
          <a:ln w="9525" cmpd="sng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24" name="椭圆 35"/>
          <p:cNvSpPr>
            <a:spLocks noChangeArrowheads="1"/>
          </p:cNvSpPr>
          <p:nvPr/>
        </p:nvSpPr>
        <p:spPr bwMode="auto">
          <a:xfrm>
            <a:off x="3924300" y="369888"/>
            <a:ext cx="1223963" cy="1223962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25" name="椭圆 36"/>
          <p:cNvSpPr>
            <a:spLocks noChangeArrowheads="1"/>
          </p:cNvSpPr>
          <p:nvPr/>
        </p:nvSpPr>
        <p:spPr bwMode="auto">
          <a:xfrm>
            <a:off x="5940425" y="2173288"/>
            <a:ext cx="1223963" cy="1223962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26" name="椭圆 37"/>
          <p:cNvSpPr>
            <a:spLocks noChangeArrowheads="1"/>
          </p:cNvSpPr>
          <p:nvPr/>
        </p:nvSpPr>
        <p:spPr bwMode="auto">
          <a:xfrm>
            <a:off x="3924300" y="3914775"/>
            <a:ext cx="1223963" cy="1223963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27" name="椭圆 38"/>
          <p:cNvSpPr>
            <a:spLocks noChangeArrowheads="1"/>
          </p:cNvSpPr>
          <p:nvPr/>
        </p:nvSpPr>
        <p:spPr bwMode="auto">
          <a:xfrm>
            <a:off x="1966913" y="2173288"/>
            <a:ext cx="1223962" cy="1223962"/>
          </a:xfrm>
          <a:prstGeom prst="ellipse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28" name="TextBox 39"/>
          <p:cNvSpPr txBox="1">
            <a:spLocks noChangeArrowheads="1"/>
          </p:cNvSpPr>
          <p:nvPr/>
        </p:nvSpPr>
        <p:spPr bwMode="auto">
          <a:xfrm>
            <a:off x="2022475" y="982663"/>
            <a:ext cx="1152525" cy="6461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目录</a:t>
            </a:r>
          </a:p>
        </p:txBody>
      </p:sp>
      <p:sp>
        <p:nvSpPr>
          <p:cNvPr id="9229" name="TextBox 40"/>
          <p:cNvSpPr txBox="1">
            <a:spLocks noChangeArrowheads="1"/>
          </p:cNvSpPr>
          <p:nvPr/>
        </p:nvSpPr>
        <p:spPr bwMode="auto">
          <a:xfrm>
            <a:off x="3923928" y="668030"/>
            <a:ext cx="1334248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-</a:t>
            </a:r>
          </a:p>
          <a:p>
            <a:pPr eaLnBrk="1" hangingPunct="1">
              <a:lnSpc>
                <a:spcPts val="2000"/>
              </a:lnSpc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职团合作介绍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33" name="TextBox 44"/>
          <p:cNvSpPr txBox="1">
            <a:spLocks noChangeArrowheads="1"/>
          </p:cNvSpPr>
          <p:nvPr/>
        </p:nvSpPr>
        <p:spPr bwMode="auto">
          <a:xfrm>
            <a:off x="3614738" y="2120577"/>
            <a:ext cx="18875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员工车险</a:t>
            </a:r>
            <a:endParaRPr lang="en-US" altLang="zh-CN" sz="2800" dirty="0" smtClean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专</a:t>
            </a:r>
            <a:r>
              <a:rPr lang="zh-CN" altLang="en-US" sz="2800" dirty="0" smtClean="0">
                <a:solidFill>
                  <a:schemeClr val="bg1"/>
                </a:solidFill>
                <a:latin typeface="华文隶书" pitchFamily="2" charset="-122"/>
                <a:ea typeface="华文隶书" pitchFamily="2" charset="-122"/>
              </a:rPr>
              <a:t>属活动</a:t>
            </a:r>
            <a:endParaRPr lang="zh-CN" altLang="en-US" sz="2800" dirty="0">
              <a:solidFill>
                <a:schemeClr val="bg1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TextBox 40"/>
          <p:cNvSpPr txBox="1">
            <a:spLocks noChangeArrowheads="1"/>
          </p:cNvSpPr>
          <p:nvPr/>
        </p:nvSpPr>
        <p:spPr bwMode="auto">
          <a:xfrm>
            <a:off x="5840526" y="2417638"/>
            <a:ext cx="143485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2-</a:t>
            </a:r>
          </a:p>
          <a:p>
            <a:pPr algn="ctr" eaLnBrk="1" hangingPunct="1">
              <a:lnSpc>
                <a:spcPts val="2000"/>
              </a:lnSpc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投保流程介绍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40"/>
          <p:cNvSpPr txBox="1">
            <a:spLocks noChangeArrowheads="1"/>
          </p:cNvSpPr>
          <p:nvPr/>
        </p:nvSpPr>
        <p:spPr bwMode="auto">
          <a:xfrm>
            <a:off x="3823324" y="4217838"/>
            <a:ext cx="143485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en-US" sz="1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-</a:t>
            </a:r>
          </a:p>
          <a:p>
            <a:pPr algn="ctr" eaLnBrk="1" hangingPunct="1">
              <a:lnSpc>
                <a:spcPts val="2000"/>
              </a:lnSpc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促销活动介绍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40"/>
          <p:cNvSpPr txBox="1">
            <a:spLocks noChangeArrowheads="1"/>
          </p:cNvSpPr>
          <p:nvPr/>
        </p:nvSpPr>
        <p:spPr bwMode="auto">
          <a:xfrm>
            <a:off x="1859744" y="2425452"/>
            <a:ext cx="143485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ts val="2000"/>
              </a:lnSpc>
            </a:pPr>
            <a:r>
              <a:rPr lang="en-US" sz="1400" dirty="0" smtClean="0">
                <a:latin typeface="微软雅黑" pitchFamily="34" charset="-122"/>
                <a:ea typeface="微软雅黑" pitchFamily="34" charset="-122"/>
              </a:rPr>
              <a:t>4-</a:t>
            </a:r>
          </a:p>
          <a:p>
            <a:pPr algn="ctr" eaLnBrk="1" hangingPunct="1">
              <a:lnSpc>
                <a:spcPts val="2000"/>
              </a:lnSpc>
            </a:pP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增值服务介绍</a:t>
            </a:r>
            <a:endParaRPr lang="zh-CN" altLang="en-US" sz="14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5312" y="3793604"/>
            <a:ext cx="2087835" cy="1967809"/>
            <a:chOff x="1116013" y="1128713"/>
            <a:chExt cx="2591891" cy="3369206"/>
          </a:xfrm>
        </p:grpSpPr>
        <p:sp>
          <p:nvSpPr>
            <p:cNvPr id="10242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合作介绍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10243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44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245" name="TextBox 8"/>
            <p:cNvSpPr txBox="1">
              <a:spLocks noChangeArrowheads="1"/>
            </p:cNvSpPr>
            <p:nvPr/>
          </p:nvSpPr>
          <p:spPr bwMode="auto">
            <a:xfrm>
              <a:off x="1116013" y="3865563"/>
              <a:ext cx="1220787" cy="63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10246" name="TextBox 1"/>
            <p:cNvSpPr txBox="1">
              <a:spLocks noChangeArrowheads="1"/>
            </p:cNvSpPr>
            <p:nvPr/>
          </p:nvSpPr>
          <p:spPr bwMode="auto">
            <a:xfrm>
              <a:off x="1116013" y="1128713"/>
              <a:ext cx="749299" cy="158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sz="5400" dirty="0">
                  <a:solidFill>
                    <a:srgbClr val="969696"/>
                  </a:solidFill>
                  <a:latin typeface="+mn-ea"/>
                  <a:ea typeface="+mn-ea"/>
                </a:rPr>
                <a:t>1</a:t>
              </a:r>
              <a:endParaRPr lang="zh-CN" altLang="en-US" sz="5400" dirty="0">
                <a:solidFill>
                  <a:srgbClr val="969696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平安为您打造专属服务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15616" y="1129308"/>
            <a:ext cx="5256584" cy="2414018"/>
            <a:chOff x="971600" y="1475987"/>
            <a:chExt cx="5256584" cy="2414018"/>
          </a:xfrm>
        </p:grpSpPr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971600" y="1475987"/>
              <a:ext cx="5256584" cy="2414017"/>
              <a:chOff x="0" y="0"/>
              <a:chExt cx="4879855" cy="2259668"/>
            </a:xfrm>
          </p:grpSpPr>
          <p:sp>
            <p:nvSpPr>
              <p:cNvPr id="17" name="弧形 15"/>
              <p:cNvSpPr>
                <a:spLocks noChangeArrowheads="1"/>
              </p:cNvSpPr>
              <p:nvPr/>
            </p:nvSpPr>
            <p:spPr bwMode="auto">
              <a:xfrm>
                <a:off x="0" y="1170327"/>
                <a:ext cx="1089353" cy="1089341"/>
              </a:xfrm>
              <a:custGeom>
                <a:avLst/>
                <a:gdLst>
                  <a:gd name="T0" fmla="*/ 529538 w 1089353"/>
                  <a:gd name="T1" fmla="*/ 1089131 h 1089341"/>
                  <a:gd name="T2" fmla="*/ 544677 w 1089353"/>
                  <a:gd name="T3" fmla="*/ 544671 h 1089341"/>
                  <a:gd name="T4" fmla="*/ 0 w 1089353"/>
                  <a:gd name="T5" fmla="*/ 544670 h 1089341"/>
                  <a:gd name="T6" fmla="*/ 0 60000 65536"/>
                  <a:gd name="T7" fmla="*/ 11796480 60000 65536"/>
                  <a:gd name="T8" fmla="*/ 17694720 60000 65536"/>
                  <a:gd name="T9" fmla="*/ 0 w 1089353"/>
                  <a:gd name="T10" fmla="*/ 544670 h 1089341"/>
                  <a:gd name="T11" fmla="*/ 529538 w 1089353"/>
                  <a:gd name="T12" fmla="*/ 1089131 h 1089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9353" h="1089341" stroke="0">
                    <a:moveTo>
                      <a:pt x="529538" y="1089131"/>
                    </a:moveTo>
                    <a:lnTo>
                      <a:pt x="529538" y="1089130"/>
                    </a:lnTo>
                    <a:cubicBezTo>
                      <a:pt x="234731" y="1080933"/>
                      <a:pt x="0" y="839587"/>
                      <a:pt x="0" y="544670"/>
                    </a:cubicBezTo>
                    <a:lnTo>
                      <a:pt x="544677" y="544671"/>
                    </a:lnTo>
                    <a:close/>
                  </a:path>
                  <a:path w="1089353" h="1089341" fill="none">
                    <a:moveTo>
                      <a:pt x="529538" y="1089131"/>
                    </a:moveTo>
                    <a:lnTo>
                      <a:pt x="529538" y="1089130"/>
                    </a:lnTo>
                    <a:cubicBezTo>
                      <a:pt x="234731" y="1080933"/>
                      <a:pt x="0" y="839587"/>
                      <a:pt x="0" y="544670"/>
                    </a:cubicBezTo>
                  </a:path>
                </a:pathLst>
              </a:custGeom>
              <a:noFill/>
              <a:ln w="9525" cmpd="sng">
                <a:solidFill>
                  <a:srgbClr val="80808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latin typeface="+mn-ea"/>
                  <a:ea typeface="+mn-ea"/>
                </a:endParaRPr>
              </a:p>
            </p:txBody>
          </p:sp>
          <p:cxnSp>
            <p:nvCxnSpPr>
              <p:cNvPr id="18" name="直接连接符 17"/>
              <p:cNvCxnSpPr>
                <a:cxnSpLocks noChangeShapeType="1"/>
                <a:endCxn id="17" idx="2"/>
              </p:cNvCxnSpPr>
              <p:nvPr/>
            </p:nvCxnSpPr>
            <p:spPr bwMode="auto">
              <a:xfrm>
                <a:off x="0" y="0"/>
                <a:ext cx="0" cy="1714997"/>
              </a:xfrm>
              <a:prstGeom prst="line">
                <a:avLst/>
              </a:prstGeom>
              <a:noFill/>
              <a:ln w="9525" cmpd="sng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9" name="直接连接符 21"/>
              <p:cNvCxnSpPr>
                <a:cxnSpLocks noChangeShapeType="1"/>
                <a:stCxn id="17" idx="0"/>
              </p:cNvCxnSpPr>
              <p:nvPr/>
            </p:nvCxnSpPr>
            <p:spPr bwMode="auto">
              <a:xfrm>
                <a:off x="530385" y="2259668"/>
                <a:ext cx="4349470" cy="0"/>
              </a:xfrm>
              <a:prstGeom prst="line">
                <a:avLst/>
              </a:prstGeom>
              <a:noFill/>
              <a:ln w="9525" cmpd="sng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6" name="矩形 5"/>
            <p:cNvSpPr/>
            <p:nvPr/>
          </p:nvSpPr>
          <p:spPr>
            <a:xfrm>
              <a:off x="1043608" y="1489348"/>
              <a:ext cx="5112568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Blip>
                  <a:blip r:embed="rId2"/>
                </a:buBlip>
              </a:pPr>
              <a:r>
                <a:rPr lang="zh-CN" altLang="en-US" dirty="0" smtClean="0">
                  <a:latin typeface="+mn-ea"/>
                  <a:ea typeface="+mn-ea"/>
                </a:rPr>
                <a:t>员工投保享受“平安直销车险费率”！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+mn-ea"/>
                  <a:ea typeface="+mn-ea"/>
                </a:rPr>
                <a:t> </a:t>
              </a:r>
              <a:r>
                <a:rPr lang="en-US" altLang="zh-CN" dirty="0" smtClean="0">
                  <a:latin typeface="+mn-ea"/>
                  <a:ea typeface="+mn-ea"/>
                </a:rPr>
                <a:t>  </a:t>
              </a:r>
              <a:r>
                <a:rPr lang="zh-CN" altLang="en-US" dirty="0" smtClean="0">
                  <a:latin typeface="+mn-ea"/>
                  <a:ea typeface="+mn-ea"/>
                </a:rPr>
                <a:t>（商业险优惠</a:t>
              </a:r>
              <a:r>
                <a:rPr lang="en-US" altLang="zh-CN" dirty="0" smtClean="0">
                  <a:latin typeface="+mn-ea"/>
                  <a:ea typeface="+mn-ea"/>
                </a:rPr>
                <a:t>15%</a:t>
              </a:r>
              <a:r>
                <a:rPr lang="zh-CN" altLang="en-US" dirty="0" smtClean="0">
                  <a:latin typeface="+mn-ea"/>
                  <a:ea typeface="+mn-ea"/>
                </a:rPr>
                <a:t>）</a:t>
              </a:r>
            </a:p>
            <a:p>
              <a:pPr marL="285750" indent="-285750">
                <a:lnSpc>
                  <a:spcPct val="150000"/>
                </a:lnSpc>
                <a:buBlip>
                  <a:blip r:embed="rId2"/>
                </a:buBlip>
              </a:pPr>
              <a:r>
                <a:rPr lang="zh-CN" altLang="en-US" dirty="0" smtClean="0">
                  <a:latin typeface="+mn-ea"/>
                  <a:ea typeface="+mn-ea"/>
                </a:rPr>
                <a:t>每月推出一款新活动，敬请关注企业内部宣传。</a:t>
              </a:r>
              <a:endParaRPr lang="en-US" altLang="zh-CN" dirty="0" smtClean="0">
                <a:latin typeface="+mn-ea"/>
                <a:ea typeface="+mn-ea"/>
              </a:endParaRPr>
            </a:p>
            <a:p>
              <a:pPr marL="285750" indent="-285750" eaLnBrk="1" hangingPunct="1">
                <a:lnSpc>
                  <a:spcPct val="150000"/>
                </a:lnSpc>
                <a:buBlip>
                  <a:blip r:embed="rId2"/>
                </a:buBlip>
              </a:pPr>
              <a:r>
                <a:rPr lang="zh-CN" altLang="en-US" dirty="0">
                  <a:latin typeface="+mn-ea"/>
                  <a:ea typeface="+mn-ea"/>
                </a:rPr>
                <a:t>活动参与方式</a:t>
              </a:r>
              <a:endParaRPr lang="en-US" altLang="zh-CN" dirty="0">
                <a:latin typeface="+mn-ea"/>
                <a:ea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00FF"/>
                  </a:solidFill>
                  <a:latin typeface="+mn-ea"/>
                  <a:ea typeface="+mn-ea"/>
                </a:rPr>
                <a:t>      </a:t>
              </a:r>
              <a:r>
                <a:rPr lang="zh-CN" altLang="en-US" sz="1400" i="1" dirty="0" smtClean="0">
                  <a:solidFill>
                    <a:srgbClr val="0000FF"/>
                  </a:solidFill>
                  <a:latin typeface="+mn-ea"/>
                  <a:ea typeface="+mn-ea"/>
                </a:rPr>
                <a:t>企</a:t>
              </a:r>
              <a:r>
                <a:rPr lang="zh-CN" altLang="en-US" sz="1400" i="1" dirty="0">
                  <a:solidFill>
                    <a:srgbClr val="0000FF"/>
                  </a:solidFill>
                  <a:latin typeface="+mn-ea"/>
                  <a:ea typeface="+mn-ea"/>
                </a:rPr>
                <a:t>业专属投保链</a:t>
              </a:r>
              <a:r>
                <a:rPr lang="zh-CN" altLang="en-US" sz="1400" i="1" dirty="0" smtClean="0">
                  <a:solidFill>
                    <a:srgbClr val="0000FF"/>
                  </a:solidFill>
                  <a:latin typeface="+mn-ea"/>
                  <a:ea typeface="+mn-ea"/>
                </a:rPr>
                <a:t>接</a:t>
              </a:r>
              <a:endParaRPr lang="en-US" altLang="zh-CN" sz="1400" i="1" dirty="0" smtClean="0">
                <a:solidFill>
                  <a:srgbClr val="0000FF"/>
                </a:solidFill>
                <a:latin typeface="+mn-ea"/>
                <a:ea typeface="+mn-ea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400" i="1" dirty="0" smtClean="0">
                  <a:solidFill>
                    <a:srgbClr val="0000FF"/>
                  </a:solidFill>
                  <a:latin typeface="+mn-ea"/>
                  <a:ea typeface="+mn-ea"/>
                </a:rPr>
                <a:t>      致</a:t>
              </a:r>
              <a:r>
                <a:rPr lang="zh-CN" altLang="en-US" sz="1400" i="1" dirty="0">
                  <a:solidFill>
                    <a:srgbClr val="0000FF"/>
                  </a:solidFill>
                  <a:latin typeface="+mn-ea"/>
                  <a:ea typeface="+mn-ea"/>
                </a:rPr>
                <a:t>电企业专</a:t>
              </a:r>
              <a:r>
                <a:rPr lang="zh-CN" altLang="en-US" sz="1400" i="1" dirty="0" smtClean="0">
                  <a:solidFill>
                    <a:srgbClr val="0000FF"/>
                  </a:solidFill>
                  <a:latin typeface="+mn-ea"/>
                  <a:ea typeface="+mn-ea"/>
                </a:rPr>
                <a:t>线</a:t>
              </a:r>
              <a:endParaRPr lang="en-US" altLang="zh-CN" sz="1400" i="1" dirty="0">
                <a:solidFill>
                  <a:srgbClr val="0000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14749" y="3577580"/>
            <a:ext cx="6157701" cy="1467470"/>
            <a:chOff x="2014749" y="3910310"/>
            <a:chExt cx="6157701" cy="1467470"/>
          </a:xfrm>
        </p:grpSpPr>
        <p:grpSp>
          <p:nvGrpSpPr>
            <p:cNvPr id="22" name="Group 25"/>
            <p:cNvGrpSpPr>
              <a:grpSpLocks/>
            </p:cNvGrpSpPr>
            <p:nvPr/>
          </p:nvGrpSpPr>
          <p:grpSpPr bwMode="auto">
            <a:xfrm flipH="1">
              <a:off x="3292474" y="3910310"/>
              <a:ext cx="4879975" cy="1467470"/>
              <a:chOff x="0" y="0"/>
              <a:chExt cx="4879855" cy="2259668"/>
            </a:xfrm>
          </p:grpSpPr>
          <p:sp>
            <p:nvSpPr>
              <p:cNvPr id="23" name="弧形 43"/>
              <p:cNvSpPr>
                <a:spLocks noChangeArrowheads="1"/>
              </p:cNvSpPr>
              <p:nvPr/>
            </p:nvSpPr>
            <p:spPr bwMode="auto">
              <a:xfrm>
                <a:off x="0" y="1170327"/>
                <a:ext cx="1088998" cy="1089341"/>
              </a:xfrm>
              <a:custGeom>
                <a:avLst/>
                <a:gdLst>
                  <a:gd name="T0" fmla="*/ 529360 w 1088998"/>
                  <a:gd name="T1" fmla="*/ 1089130 h 1089341"/>
                  <a:gd name="T2" fmla="*/ 544499 w 1088998"/>
                  <a:gd name="T3" fmla="*/ 544671 h 1089341"/>
                  <a:gd name="T4" fmla="*/ 0 w 1088998"/>
                  <a:gd name="T5" fmla="*/ 544670 h 1089341"/>
                  <a:gd name="T6" fmla="*/ 0 60000 65536"/>
                  <a:gd name="T7" fmla="*/ 11796480 60000 65536"/>
                  <a:gd name="T8" fmla="*/ 17694720 60000 65536"/>
                  <a:gd name="T9" fmla="*/ 0 w 1088998"/>
                  <a:gd name="T10" fmla="*/ 544670 h 1089341"/>
                  <a:gd name="T11" fmla="*/ 529360 w 1088998"/>
                  <a:gd name="T12" fmla="*/ 1089130 h 10893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88998" h="1089341" stroke="0">
                    <a:moveTo>
                      <a:pt x="529360" y="1089130"/>
                    </a:moveTo>
                    <a:lnTo>
                      <a:pt x="529359" y="1089130"/>
                    </a:lnTo>
                    <a:cubicBezTo>
                      <a:pt x="234651" y="1080930"/>
                      <a:pt x="0" y="839585"/>
                      <a:pt x="0" y="544670"/>
                    </a:cubicBezTo>
                    <a:cubicBezTo>
                      <a:pt x="-1" y="544669"/>
                      <a:pt x="0" y="544669"/>
                      <a:pt x="0" y="544669"/>
                    </a:cubicBezTo>
                    <a:lnTo>
                      <a:pt x="544499" y="544671"/>
                    </a:lnTo>
                    <a:close/>
                  </a:path>
                  <a:path w="1088998" h="1089341" fill="none">
                    <a:moveTo>
                      <a:pt x="529360" y="1089130"/>
                    </a:moveTo>
                    <a:lnTo>
                      <a:pt x="529359" y="1089130"/>
                    </a:lnTo>
                    <a:cubicBezTo>
                      <a:pt x="234651" y="1080930"/>
                      <a:pt x="0" y="839585"/>
                      <a:pt x="0" y="544670"/>
                    </a:cubicBezTo>
                    <a:cubicBezTo>
                      <a:pt x="-1" y="544669"/>
                      <a:pt x="0" y="544669"/>
                      <a:pt x="0" y="544669"/>
                    </a:cubicBezTo>
                  </a:path>
                </a:pathLst>
              </a:custGeom>
              <a:noFill/>
              <a:ln w="9525" cmpd="sng">
                <a:solidFill>
                  <a:srgbClr val="80808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latin typeface="+mn-ea"/>
                  <a:ea typeface="+mn-ea"/>
                </a:endParaRPr>
              </a:p>
            </p:txBody>
          </p:sp>
          <p:cxnSp>
            <p:nvCxnSpPr>
              <p:cNvPr id="24" name="直接连接符 44"/>
              <p:cNvCxnSpPr>
                <a:cxnSpLocks noChangeShapeType="1"/>
                <a:endCxn id="23" idx="2"/>
              </p:cNvCxnSpPr>
              <p:nvPr/>
            </p:nvCxnSpPr>
            <p:spPr bwMode="auto">
              <a:xfrm>
                <a:off x="0" y="0"/>
                <a:ext cx="0" cy="1714997"/>
              </a:xfrm>
              <a:prstGeom prst="line">
                <a:avLst/>
              </a:prstGeom>
              <a:noFill/>
              <a:ln w="9525" cmpd="sng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" name="直接连接符 45"/>
              <p:cNvCxnSpPr>
                <a:cxnSpLocks noChangeShapeType="1"/>
                <a:stCxn id="23" idx="0"/>
              </p:cNvCxnSpPr>
              <p:nvPr/>
            </p:nvCxnSpPr>
            <p:spPr bwMode="auto">
              <a:xfrm>
                <a:off x="530212" y="2259668"/>
                <a:ext cx="4349643" cy="0"/>
              </a:xfrm>
              <a:prstGeom prst="line">
                <a:avLst/>
              </a:prstGeom>
              <a:noFill/>
              <a:ln w="9525" cmpd="sng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14" name="矩形 13"/>
            <p:cNvSpPr/>
            <p:nvPr/>
          </p:nvSpPr>
          <p:spPr>
            <a:xfrm>
              <a:off x="6202243" y="3961782"/>
              <a:ext cx="18261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0000FF"/>
                  </a:solidFill>
                  <a:latin typeface="+mn-ea"/>
                  <a:ea typeface="+mn-ea"/>
                </a:rPr>
                <a:t>企业专属链接</a:t>
              </a:r>
              <a:r>
                <a:rPr lang="zh-CN" altLang="en-US" sz="1600" dirty="0">
                  <a:solidFill>
                    <a:srgbClr val="0000FF"/>
                  </a:solidFill>
                  <a:latin typeface="+mn-ea"/>
                  <a:ea typeface="+mn-ea"/>
                </a:rPr>
                <a:t>介绍</a:t>
              </a:r>
              <a:endParaRPr lang="en-US" altLang="zh-CN" sz="1600" dirty="0" smtClean="0">
                <a:solidFill>
                  <a:srgbClr val="0000FF"/>
                </a:solidFill>
                <a:latin typeface="+mn-ea"/>
                <a:ea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014749" y="4454262"/>
              <a:ext cx="6157701" cy="824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altLang="zh-CN" sz="1100" dirty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http://www.pingan.com/ebusiness/auto/dimian/cheshanghz.jsp?urltype=zt&amp;provinceCode=110000&amp;cityCode=110100&amp;depCode=20127&amp;partnerCode=0000055086&amp;cityname=%E5%8C%97%E4%BA%AC%E5%B8%82</a:t>
              </a:r>
            </a:p>
          </p:txBody>
        </p:sp>
      </p:grp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6481538" y="5309486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u="sng" dirty="0" smtClean="0">
                <a:solidFill>
                  <a:srgbClr val="A6A6A6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b="1" u="sng" dirty="0">
              <a:solidFill>
                <a:srgbClr val="A6A6A6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-22225" y="4360863"/>
            <a:ext cx="9177338" cy="1587500"/>
            <a:chOff x="0" y="0"/>
            <a:chExt cx="9181274" cy="1588274"/>
          </a:xfrm>
        </p:grpSpPr>
        <p:sp>
          <p:nvSpPr>
            <p:cNvPr id="19459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460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9461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2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6480175" cy="0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7" name="等腰三角形 24"/>
          <p:cNvSpPr>
            <a:spLocks noChangeArrowheads="1"/>
          </p:cNvSpPr>
          <p:nvPr/>
        </p:nvSpPr>
        <p:spPr bwMode="auto">
          <a:xfrm>
            <a:off x="4572000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468" name="直接连接符 25"/>
          <p:cNvCxnSpPr>
            <a:cxnSpLocks noChangeShapeType="1"/>
          </p:cNvCxnSpPr>
          <p:nvPr/>
        </p:nvCxnSpPr>
        <p:spPr bwMode="auto">
          <a:xfrm flipH="1">
            <a:off x="35496" y="3854450"/>
            <a:ext cx="1369443" cy="0"/>
          </a:xfrm>
          <a:prstGeom prst="line">
            <a:avLst/>
          </a:prstGeom>
          <a:noFill/>
          <a:ln w="6350" cmpd="sng">
            <a:solidFill>
              <a:srgbClr val="80808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9" name="直接连接符 2"/>
          <p:cNvCxnSpPr>
            <a:cxnSpLocks noChangeShapeType="1"/>
          </p:cNvCxnSpPr>
          <p:nvPr/>
        </p:nvCxnSpPr>
        <p:spPr bwMode="auto">
          <a:xfrm flipV="1">
            <a:off x="1404938" y="1489075"/>
            <a:ext cx="5903912" cy="2365375"/>
          </a:xfrm>
          <a:prstGeom prst="line">
            <a:avLst/>
          </a:prstGeom>
          <a:noFill/>
          <a:ln w="9525" cmpd="sng">
            <a:solidFill>
              <a:srgbClr val="80808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8" name="矩形 16"/>
          <p:cNvSpPr>
            <a:spLocks noChangeArrowheads="1"/>
          </p:cNvSpPr>
          <p:nvPr/>
        </p:nvSpPr>
        <p:spPr bwMode="auto">
          <a:xfrm>
            <a:off x="683568" y="1417340"/>
            <a:ext cx="6984776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                                       </a:t>
            </a:r>
            <a:r>
              <a:rPr lang="zh-CN" altLang="en-US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点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击“企业专属链接”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Franklin Gothic Medium" pitchFamily="34" charset="0"/>
                <a:ea typeface="微软雅黑" pitchFamily="34" charset="-122"/>
              </a:rPr>
              <a:t>                                                             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在线自主</a:t>
            </a:r>
            <a:r>
              <a:rPr lang="en-US" altLang="zh-CN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DIY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险种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Franklin Gothic Medium" pitchFamily="34" charset="0"/>
                <a:ea typeface="微软雅黑" pitchFamily="34" charset="-122"/>
              </a:rPr>
              <a:t>                                     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 体验网上</a:t>
            </a:r>
            <a:r>
              <a:rPr lang="zh-CN" altLang="en-US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快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速报价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Franklin Gothic Medium" pitchFamily="34" charset="0"/>
                <a:ea typeface="微软雅黑" pitchFamily="34" charset="-122"/>
              </a:rPr>
              <a:t>                  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 轻松实现</a:t>
            </a:r>
            <a:r>
              <a:rPr lang="zh-CN" altLang="en-US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线上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支付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享受保单</a:t>
            </a:r>
            <a:r>
              <a:rPr lang="zh-CN" altLang="en-US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免费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配送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9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指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尖上的平安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9756" y="355982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B050"/>
                </a:solidFill>
                <a:latin typeface="+mn-ea"/>
                <a:ea typeface="+mn-ea"/>
              </a:rPr>
              <a:t>登陆专属链接</a:t>
            </a:r>
            <a:endParaRPr lang="zh-CN" altLang="en-US" sz="1400" b="1" dirty="0">
              <a:solidFill>
                <a:srgbClr val="00B050"/>
              </a:solidFill>
              <a:latin typeface="+mn-ea"/>
              <a:ea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6856" y="3845867"/>
            <a:ext cx="131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00B0F0"/>
                </a:solidFill>
                <a:latin typeface="+mn-ea"/>
                <a:ea typeface="+mn-ea"/>
              </a:rPr>
              <a:t> 致电企业专线</a:t>
            </a:r>
            <a:endParaRPr lang="zh-CN" altLang="en-US" sz="1400" b="1" dirty="0">
              <a:solidFill>
                <a:srgbClr val="00B0F0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9712" y="2480617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                                                          吴丹</a:t>
            </a: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                                        </a:t>
            </a:r>
            <a:r>
              <a:rPr lang="en-US" altLang="zh-CN" sz="1400" dirty="0" smtClean="0">
                <a:latin typeface="Franklin Gothic Medium" pitchFamily="34" charset="0"/>
                <a:ea typeface="微软雅黑" pitchFamily="34" charset="-122"/>
              </a:rPr>
              <a:t>67184690</a:t>
            </a:r>
            <a:endParaRPr lang="en-US" altLang="zh-CN" sz="1400" dirty="0">
              <a:latin typeface="Franklin Gothic Medium" pitchFamily="34" charset="0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Franklin Gothic Medium" pitchFamily="34" charset="0"/>
                <a:ea typeface="微软雅黑" pitchFamily="34" charset="-122"/>
              </a:rPr>
              <a:t>                      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储</a:t>
            </a:r>
            <a:r>
              <a:rPr lang="zh-CN" altLang="en-US" sz="1400" dirty="0">
                <a:latin typeface="Franklin Gothic Medium" pitchFamily="34" charset="0"/>
                <a:ea typeface="微软雅黑" pitchFamily="34" charset="-122"/>
              </a:rPr>
              <a:t>迎迎、韩彤彤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zh-CN" altLang="en-US" sz="1400" dirty="0" smtClean="0">
                <a:latin typeface="Franklin Gothic Medium" pitchFamily="34" charset="0"/>
                <a:ea typeface="微软雅黑" pitchFamily="34" charset="-122"/>
              </a:rPr>
              <a:t>  </a:t>
            </a:r>
            <a:r>
              <a:rPr lang="en-US" altLang="zh-CN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9" name="TextBox 40"/>
          <p:cNvSpPr txBox="1">
            <a:spLocks noChangeArrowheads="1"/>
          </p:cNvSpPr>
          <p:nvPr/>
        </p:nvSpPr>
        <p:spPr bwMode="auto">
          <a:xfrm>
            <a:off x="3607991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037475" y="3217540"/>
            <a:ext cx="2087835" cy="1669870"/>
            <a:chOff x="1116013" y="1128713"/>
            <a:chExt cx="2591891" cy="2859087"/>
          </a:xfrm>
        </p:grpSpPr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投保介绍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42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TextBox 8"/>
            <p:cNvSpPr txBox="1">
              <a:spLocks noChangeArrowheads="1"/>
            </p:cNvSpPr>
            <p:nvPr/>
          </p:nvSpPr>
          <p:spPr bwMode="auto">
            <a:xfrm>
              <a:off x="2336800" y="1903028"/>
              <a:ext cx="1220787" cy="63235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  <p:sp>
          <p:nvSpPr>
            <p:cNvPr id="45" name="TextBox 1"/>
            <p:cNvSpPr txBox="1">
              <a:spLocks noChangeArrowheads="1"/>
            </p:cNvSpPr>
            <p:nvPr/>
          </p:nvSpPr>
          <p:spPr bwMode="auto">
            <a:xfrm>
              <a:off x="1116013" y="1128713"/>
              <a:ext cx="749299" cy="158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5400" dirty="0" smtClean="0">
                  <a:solidFill>
                    <a:srgbClr val="969696"/>
                  </a:solidFill>
                  <a:latin typeface="+mn-ea"/>
                  <a:ea typeface="+mn-ea"/>
                </a:rPr>
                <a:t>2</a:t>
              </a:r>
              <a:endParaRPr lang="zh-CN" altLang="en-US" sz="5400" dirty="0">
                <a:solidFill>
                  <a:srgbClr val="969696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39383619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2" name="TextBox 20"/>
          <p:cNvSpPr txBox="1">
            <a:spLocks noChangeArrowheads="1"/>
          </p:cNvSpPr>
          <p:nvPr/>
        </p:nvSpPr>
        <p:spPr bwMode="auto">
          <a:xfrm>
            <a:off x="-1666061" y="4423673"/>
            <a:ext cx="35017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专</a:t>
            </a:r>
            <a:endParaRPr lang="en-US" altLang="zh-CN" sz="1400" b="1" dirty="0" smtClean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                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属</a:t>
            </a:r>
            <a:endParaRPr lang="en-US" altLang="zh-CN" sz="1400" b="1" dirty="0" smtClean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链  </a:t>
            </a:r>
            <a:endParaRPr lang="en-US" altLang="zh-CN" sz="1400" b="1" dirty="0" smtClean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                   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接 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3" name="TextBox 22"/>
          <p:cNvSpPr txBox="1">
            <a:spLocks noChangeArrowheads="1"/>
          </p:cNvSpPr>
          <p:nvPr/>
        </p:nvSpPr>
        <p:spPr bwMode="auto">
          <a:xfrm>
            <a:off x="1370013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投保快</a:t>
            </a:r>
          </a:p>
        </p:txBody>
      </p:sp>
      <p:sp>
        <p:nvSpPr>
          <p:cNvPr id="22535" name="TextBox 40"/>
          <p:cNvSpPr txBox="1">
            <a:spLocks noChangeArrowheads="1"/>
          </p:cNvSpPr>
          <p:nvPr/>
        </p:nvSpPr>
        <p:spPr bwMode="auto">
          <a:xfrm>
            <a:off x="3403600" y="5168900"/>
            <a:ext cx="1158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报价快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6" name="TextBox 41"/>
          <p:cNvSpPr txBox="1">
            <a:spLocks noChangeArrowheads="1"/>
          </p:cNvSpPr>
          <p:nvPr/>
        </p:nvSpPr>
        <p:spPr bwMode="auto">
          <a:xfrm>
            <a:off x="5219675" y="5168900"/>
            <a:ext cx="1152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支付快</a:t>
            </a: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6948264" y="5168900"/>
            <a:ext cx="135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配</a:t>
            </a:r>
            <a:r>
              <a:rPr lang="zh-CN" altLang="en-US" sz="12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ea typeface="微软雅黑" pitchFamily="34" charset="-122"/>
              </a:rPr>
              <a:t>送快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5697618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专属链接投保流程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75656" y="2828727"/>
            <a:ext cx="6499722" cy="748853"/>
            <a:chOff x="1907704" y="2209428"/>
            <a:chExt cx="6499722" cy="748853"/>
          </a:xfrm>
        </p:grpSpPr>
        <p:grpSp>
          <p:nvGrpSpPr>
            <p:cNvPr id="43" name="Group 2"/>
            <p:cNvGrpSpPr>
              <a:grpSpLocks/>
            </p:cNvGrpSpPr>
            <p:nvPr/>
          </p:nvGrpSpPr>
          <p:grpSpPr bwMode="auto">
            <a:xfrm>
              <a:off x="1907704" y="2209428"/>
              <a:ext cx="6499722" cy="748853"/>
              <a:chOff x="779660" y="625250"/>
              <a:chExt cx="5413028" cy="604620"/>
            </a:xfrm>
          </p:grpSpPr>
          <p:cxnSp>
            <p:nvCxnSpPr>
              <p:cNvPr id="45" name="直接连接符 4"/>
              <p:cNvCxnSpPr>
                <a:cxnSpLocks noChangeShapeType="1"/>
              </p:cNvCxnSpPr>
              <p:nvPr/>
            </p:nvCxnSpPr>
            <p:spPr bwMode="auto">
              <a:xfrm>
                <a:off x="779660" y="936289"/>
                <a:ext cx="5413028" cy="0"/>
              </a:xfrm>
              <a:prstGeom prst="line">
                <a:avLst/>
              </a:prstGeom>
              <a:noFill/>
              <a:ln w="9525" cmpd="sng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6" name="椭圆 5"/>
              <p:cNvSpPr>
                <a:spLocks noChangeArrowheads="1"/>
              </p:cNvSpPr>
              <p:nvPr/>
            </p:nvSpPr>
            <p:spPr bwMode="auto">
              <a:xfrm>
                <a:off x="1292066" y="625250"/>
                <a:ext cx="604822" cy="6046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7" name="椭圆 6"/>
              <p:cNvSpPr>
                <a:spLocks noChangeArrowheads="1"/>
              </p:cNvSpPr>
              <p:nvPr/>
            </p:nvSpPr>
            <p:spPr bwMode="auto">
              <a:xfrm>
                <a:off x="3168574" y="625250"/>
                <a:ext cx="604822" cy="60462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8" name="椭圆 7"/>
              <p:cNvSpPr>
                <a:spLocks noChangeArrowheads="1"/>
              </p:cNvSpPr>
              <p:nvPr/>
            </p:nvSpPr>
            <p:spPr bwMode="auto">
              <a:xfrm>
                <a:off x="2246258" y="625250"/>
                <a:ext cx="606410" cy="60462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9" name="椭圆 8"/>
              <p:cNvSpPr>
                <a:spLocks noChangeArrowheads="1"/>
              </p:cNvSpPr>
              <p:nvPr/>
            </p:nvSpPr>
            <p:spPr bwMode="auto">
              <a:xfrm>
                <a:off x="5013204" y="625250"/>
                <a:ext cx="604822" cy="60462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51" name="椭圆 10"/>
              <p:cNvSpPr>
                <a:spLocks noChangeArrowheads="1"/>
              </p:cNvSpPr>
              <p:nvPr/>
            </p:nvSpPr>
            <p:spPr bwMode="auto">
              <a:xfrm>
                <a:off x="4090889" y="625250"/>
                <a:ext cx="604823" cy="60462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624597" y="233305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Franklin Gothic Medium" pitchFamily="34" charset="0"/>
                  <a:ea typeface="微软雅黑" pitchFamily="34" charset="-122"/>
                </a:rPr>
                <a:t>登</a:t>
              </a:r>
              <a:r>
                <a:rPr lang="zh-CN" altLang="en-US" sz="1400" dirty="0" smtClean="0">
                  <a:latin typeface="Franklin Gothic Medium" pitchFamily="34" charset="0"/>
                  <a:ea typeface="微软雅黑" pitchFamily="34" charset="-122"/>
                </a:rPr>
                <a:t>陆</a:t>
              </a:r>
              <a:endParaRPr lang="en-US" altLang="zh-CN" sz="1400" dirty="0" smtClean="0">
                <a:latin typeface="Franklin Gothic Medium" pitchFamily="34" charset="0"/>
                <a:ea typeface="微软雅黑" pitchFamily="34" charset="-122"/>
              </a:endParaRPr>
            </a:p>
            <a:p>
              <a:r>
                <a:rPr lang="zh-CN" altLang="en-US" sz="1400" dirty="0" smtClean="0">
                  <a:latin typeface="Franklin Gothic Medium" pitchFamily="34" charset="0"/>
                  <a:ea typeface="微软雅黑" pitchFamily="34" charset="-122"/>
                </a:rPr>
                <a:t>链接</a:t>
              </a:r>
              <a:endParaRPr lang="zh-CN" altLang="en-US" sz="14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3767847" y="233305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+mn-ea"/>
                  <a:ea typeface="+mn-ea"/>
                </a:rPr>
                <a:t>填写</a:t>
              </a:r>
              <a:endParaRPr lang="en-US" altLang="zh-CN" sz="1400" dirty="0" smtClean="0">
                <a:latin typeface="+mn-ea"/>
                <a:ea typeface="+mn-ea"/>
              </a:endParaRPr>
            </a:p>
            <a:p>
              <a:r>
                <a:rPr lang="zh-CN" altLang="en-US" sz="1400" dirty="0" smtClean="0">
                  <a:latin typeface="+mn-ea"/>
                  <a:ea typeface="+mn-ea"/>
                </a:rPr>
                <a:t>信息</a:t>
              </a:r>
              <a:endParaRPr lang="zh-CN" altLang="en-US" sz="1400" dirty="0">
                <a:latin typeface="+mn-ea"/>
                <a:ea typeface="+mn-ea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867456" y="232224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+mn-ea"/>
                  <a:ea typeface="+mn-ea"/>
                </a:rPr>
                <a:t>快</a:t>
              </a:r>
              <a:r>
                <a:rPr lang="zh-CN" altLang="en-US" sz="1400" dirty="0" smtClean="0">
                  <a:latin typeface="+mn-ea"/>
                  <a:ea typeface="+mn-ea"/>
                </a:rPr>
                <a:t>速</a:t>
              </a:r>
              <a:endParaRPr lang="en-US" altLang="zh-CN" sz="1400" dirty="0" smtClean="0">
                <a:latin typeface="+mn-ea"/>
                <a:ea typeface="+mn-ea"/>
              </a:endParaRPr>
            </a:p>
            <a:p>
              <a:r>
                <a:rPr lang="zh-CN" altLang="en-US" sz="1400" dirty="0" smtClean="0">
                  <a:latin typeface="+mn-ea"/>
                  <a:ea typeface="+mn-ea"/>
                </a:rPr>
                <a:t>报价</a:t>
              </a:r>
              <a:endParaRPr lang="en-US" altLang="zh-CN" sz="1400" dirty="0" smtClean="0">
                <a:latin typeface="+mn-ea"/>
                <a:ea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974932" y="232224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+mn-ea"/>
                  <a:ea typeface="+mn-ea"/>
                </a:rPr>
                <a:t>提交</a:t>
              </a:r>
              <a:endParaRPr lang="en-US" altLang="zh-CN" sz="1400" dirty="0" smtClean="0">
                <a:latin typeface="+mn-ea"/>
                <a:ea typeface="+mn-ea"/>
              </a:endParaRPr>
            </a:p>
            <a:p>
              <a:r>
                <a:rPr lang="zh-CN" altLang="en-US" sz="1400" dirty="0">
                  <a:latin typeface="+mn-ea"/>
                  <a:ea typeface="+mn-ea"/>
                </a:rPr>
                <a:t>订单</a:t>
              </a:r>
              <a:endParaRPr lang="en-US" altLang="zh-CN" sz="1400" dirty="0" smtClean="0">
                <a:latin typeface="+mn-ea"/>
                <a:ea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82405" y="232224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 smtClean="0">
                  <a:latin typeface="+mn-ea"/>
                  <a:ea typeface="+mn-ea"/>
                </a:rPr>
                <a:t>在线</a:t>
              </a:r>
              <a:endParaRPr lang="en-US" altLang="zh-CN" sz="1400" dirty="0" smtClean="0">
                <a:latin typeface="+mn-ea"/>
                <a:ea typeface="+mn-ea"/>
              </a:endParaRPr>
            </a:p>
            <a:p>
              <a:r>
                <a:rPr lang="zh-CN" altLang="en-US" sz="1400" dirty="0">
                  <a:latin typeface="+mn-ea"/>
                  <a:ea typeface="+mn-ea"/>
                </a:rPr>
                <a:t>支付</a:t>
              </a:r>
              <a:endParaRPr lang="en-US" altLang="zh-CN" sz="1400" dirty="0" smtClean="0">
                <a:latin typeface="+mn-ea"/>
                <a:ea typeface="+mn-ea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619672" y="1417340"/>
            <a:ext cx="619268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0000FF"/>
                </a:solidFill>
                <a:latin typeface="+mn-ea"/>
                <a:ea typeface="+mn-ea"/>
              </a:rPr>
              <a:t>点</a:t>
            </a:r>
            <a:r>
              <a:rPr lang="zh-CN" altLang="en-US" sz="1200" b="1" dirty="0" smtClean="0">
                <a:solidFill>
                  <a:srgbClr val="0000FF"/>
                </a:solidFill>
                <a:latin typeface="+mn-ea"/>
                <a:ea typeface="+mn-ea"/>
              </a:rPr>
              <a:t>击并收藏：</a:t>
            </a:r>
            <a:endParaRPr lang="en-US" altLang="zh-CN" sz="1200" b="1" dirty="0" smtClean="0">
              <a:solidFill>
                <a:srgbClr val="0000FF"/>
              </a:solidFill>
              <a:latin typeface="+mn-ea"/>
              <a:ea typeface="+mn-ea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1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http://www.pingan.com/ebusiness/auto/dimian/cheshanghz.jsp?urltype=zt&amp;provinceCode=110000&amp;cityCode=110100&amp;depCode=20127&amp;partnerCode=0000055086&amp;cityname=%E5%8C%97%E4%BA%AC%E5%B8%82</a:t>
            </a:r>
          </a:p>
        </p:txBody>
      </p:sp>
      <p:sp>
        <p:nvSpPr>
          <p:cNvPr id="33" name="等腰三角形 18"/>
          <p:cNvSpPr>
            <a:spLocks noChangeArrowheads="1"/>
          </p:cNvSpPr>
          <p:nvPr/>
        </p:nvSpPr>
        <p:spPr bwMode="auto">
          <a:xfrm>
            <a:off x="751557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等腰三角形 18"/>
          <p:cNvSpPr>
            <a:spLocks noChangeArrowheads="1"/>
          </p:cNvSpPr>
          <p:nvPr/>
        </p:nvSpPr>
        <p:spPr bwMode="auto">
          <a:xfrm>
            <a:off x="3888540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等腰三角形 18"/>
          <p:cNvSpPr>
            <a:spLocks noChangeArrowheads="1"/>
          </p:cNvSpPr>
          <p:nvPr/>
        </p:nvSpPr>
        <p:spPr bwMode="auto">
          <a:xfrm>
            <a:off x="2232356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820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6480175" cy="0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2534" name="组合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5025" y="3932238"/>
            <a:ext cx="7985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40"/>
          <p:cNvSpPr txBox="1">
            <a:spLocks noChangeArrowheads="1"/>
          </p:cNvSpPr>
          <p:nvPr/>
        </p:nvSpPr>
        <p:spPr bwMode="auto">
          <a:xfrm>
            <a:off x="1835696" y="5168900"/>
            <a:ext cx="1158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 smtClean="0">
                <a:solidFill>
                  <a:srgbClr val="FF0000"/>
                </a:solidFill>
                <a:latin typeface="Franklin Gothic Medium" pitchFamily="34" charset="0"/>
                <a:ea typeface="微软雅黑" pitchFamily="34" charset="-122"/>
              </a:rPr>
              <a:t>活动先到先得</a:t>
            </a:r>
            <a:endParaRPr lang="zh-CN" altLang="en-US" sz="1200" dirty="0">
              <a:solidFill>
                <a:srgbClr val="FF0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6" name="TextBox 41"/>
          <p:cNvSpPr txBox="1">
            <a:spLocks noChangeArrowheads="1"/>
          </p:cNvSpPr>
          <p:nvPr/>
        </p:nvSpPr>
        <p:spPr bwMode="auto">
          <a:xfrm>
            <a:off x="3563491" y="5168900"/>
            <a:ext cx="1152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礼</a:t>
            </a:r>
            <a:r>
              <a:rPr lang="zh-CN" altLang="en-US" sz="1200" dirty="0" smtClean="0">
                <a:solidFill>
                  <a:srgbClr val="FF00FF"/>
                </a:solidFill>
                <a:latin typeface="Franklin Gothic Medium" pitchFamily="34" charset="0"/>
                <a:ea typeface="微软雅黑" pitchFamily="34" charset="-122"/>
              </a:rPr>
              <a:t>品送完即止</a:t>
            </a:r>
            <a:endParaRPr lang="zh-CN" altLang="en-US" sz="1200" dirty="0">
              <a:solidFill>
                <a:srgbClr val="FF00FF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5004048" y="5168900"/>
            <a:ext cx="3214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以上活动可叠加赠送“来电送礼品”一份 </a:t>
            </a:r>
          </a:p>
        </p:txBody>
      </p: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588224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31640" y="194446"/>
            <a:ext cx="4752528" cy="835281"/>
            <a:chOff x="3347864" y="236985"/>
            <a:chExt cx="3744912" cy="403549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本期促销活动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37475" y="357416"/>
            <a:ext cx="2087835" cy="1217626"/>
            <a:chOff x="1116013" y="1903028"/>
            <a:chExt cx="2591891" cy="2084772"/>
          </a:xfrm>
        </p:grpSpPr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2046287" y="3090863"/>
              <a:ext cx="1661617" cy="6850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2000" dirty="0" smtClean="0">
                  <a:solidFill>
                    <a:srgbClr val="FFFFFF"/>
                  </a:solidFill>
                  <a:latin typeface="+mn-ea"/>
                  <a:ea typeface="+mn-ea"/>
                </a:rPr>
                <a:t>促销活动</a:t>
              </a:r>
              <a:endParaRPr lang="zh-CN" altLang="en-US" sz="20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cxnSp>
          <p:nvCxnSpPr>
            <p:cNvPr id="28" name="直接连接符 3"/>
            <p:cNvCxnSpPr>
              <a:cxnSpLocks noChangeShapeType="1"/>
            </p:cNvCxnSpPr>
            <p:nvPr/>
          </p:nvCxnSpPr>
          <p:spPr bwMode="auto">
            <a:xfrm>
              <a:off x="1863725" y="2195513"/>
              <a:ext cx="0" cy="1792287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直接连接符 5"/>
            <p:cNvCxnSpPr>
              <a:cxnSpLocks noChangeShapeType="1"/>
            </p:cNvCxnSpPr>
            <p:nvPr/>
          </p:nvCxnSpPr>
          <p:spPr bwMode="auto">
            <a:xfrm>
              <a:off x="1116013" y="2943225"/>
              <a:ext cx="2382837" cy="0"/>
            </a:xfrm>
            <a:prstGeom prst="line">
              <a:avLst/>
            </a:prstGeom>
            <a:noFill/>
            <a:ln w="3175" cmpd="sng">
              <a:solidFill>
                <a:srgbClr val="DDDDD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" name="TextBox 8"/>
            <p:cNvSpPr txBox="1">
              <a:spLocks noChangeArrowheads="1"/>
            </p:cNvSpPr>
            <p:nvPr/>
          </p:nvSpPr>
          <p:spPr bwMode="auto">
            <a:xfrm>
              <a:off x="2336800" y="1903028"/>
              <a:ext cx="1220787" cy="63235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70C0"/>
                  </a:solidFill>
                  <a:latin typeface="+mn-ea"/>
                  <a:ea typeface="+mn-ea"/>
                </a:rPr>
                <a:t>&gt;&gt;&gt;</a:t>
              </a:r>
              <a:endParaRPr lang="zh-CN" altLang="en-US" dirty="0">
                <a:solidFill>
                  <a:srgbClr val="0070C0"/>
                </a:solidFill>
                <a:latin typeface="+mn-ea"/>
                <a:ea typeface="+mn-ea"/>
              </a:endParaRPr>
            </a:p>
          </p:txBody>
        </p:sp>
      </p:grp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267624"/>
              </p:ext>
            </p:extLst>
          </p:nvPr>
        </p:nvGraphicFramePr>
        <p:xfrm>
          <a:off x="971600" y="1163396"/>
          <a:ext cx="5501176" cy="349707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84076"/>
                <a:gridCol w="928668"/>
                <a:gridCol w="1080120"/>
                <a:gridCol w="1944216"/>
                <a:gridCol w="864096"/>
              </a:tblGrid>
              <a:tr h="3932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职团客户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出险要求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1" u="none" strike="noStrike" dirty="0" smtClean="0">
                          <a:effectLst/>
                          <a:latin typeface="+mn-ea"/>
                          <a:ea typeface="+mn-ea"/>
                        </a:rPr>
                        <a:t>商业保费要求</a:t>
                      </a:r>
                      <a:endParaRPr lang="zh-CN" altLang="en-US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礼品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叠加礼品</a:t>
                      </a:r>
                      <a:b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zh-CN" altLang="en-US" sz="1100" b="1" u="none" strike="noStrike" dirty="0">
                          <a:effectLst/>
                          <a:latin typeface="+mn-ea"/>
                          <a:ea typeface="+mn-ea"/>
                        </a:rPr>
                        <a:t>（符合车型）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99154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续保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1300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体检卡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实物礼品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后视镜</a:t>
                      </a:r>
                      <a:endParaRPr lang="zh-CN" altLang="en-US" sz="1100" b="1" i="1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2300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体检卡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五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选一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5000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体检卡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五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选二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zh-CN" altLang="en-US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3500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体检卡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五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选一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6500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体检卡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五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选二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926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转保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171450" indent="-171450" algn="l" rtl="0" fontAlgn="ctr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出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险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0</a:t>
                      </a:r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</a:t>
                      </a:r>
                      <a:endParaRPr lang="en-US" altLang="zh-CN" sz="110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171450" indent="-171450" algn="l" rtl="0" fontAlgn="ctr">
                        <a:lnSpc>
                          <a:spcPts val="2000"/>
                        </a:lnSpc>
                        <a:buFont typeface="Arial" pitchFamily="34" charset="0"/>
                        <a:buChar char="•"/>
                      </a:pP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出险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次且无赔系数</a:t>
                      </a:r>
                      <a:r>
                        <a:rPr lang="en-US" altLang="zh-CN" sz="1100" u="none" strike="noStrike" dirty="0" smtClean="0">
                          <a:effectLst/>
                          <a:latin typeface="+mn-ea"/>
                          <a:ea typeface="+mn-ea"/>
                        </a:rPr>
                        <a:t>&lt;1</a:t>
                      </a:r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1500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体检卡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实物礼品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95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 dirty="0">
                          <a:effectLst/>
                          <a:latin typeface="+mn-ea"/>
                          <a:ea typeface="+mn-ea"/>
                        </a:rPr>
                        <a:t>2600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体检卡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五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选一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91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zh-CN" sz="1100" u="none" strike="noStrike">
                          <a:effectLst/>
                          <a:latin typeface="+mn-ea"/>
                          <a:ea typeface="+mn-ea"/>
                        </a:rPr>
                        <a:t>8000</a:t>
                      </a:r>
                      <a:endParaRPr lang="en-US" altLang="zh-CN" sz="11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15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体检卡</a:t>
                      </a:r>
                      <a:r>
                        <a:rPr lang="en-US" altLang="zh-CN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+</a:t>
                      </a: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</a:rPr>
                        <a:t>五</a:t>
                      </a:r>
                      <a:r>
                        <a:rPr lang="zh-CN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选二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-1666061" y="4423673"/>
            <a:ext cx="35017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惊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喜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不</a:t>
            </a:r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</a:t>
            </a:r>
            <a:endParaRPr lang="en-US" altLang="zh-CN" sz="1400" b="1" dirty="0" smtClean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  <a:p>
            <a:pPr algn="ctr" eaLnBrk="1" hangingPunct="1"/>
            <a:r>
              <a:rPr lang="en-US" altLang="zh-CN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                                                     </a:t>
            </a:r>
            <a:r>
              <a:rPr lang="zh-CN" altLang="en-US" sz="1400" b="1" dirty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断</a:t>
            </a:r>
            <a:r>
              <a:rPr lang="zh-CN" altLang="en-US" sz="1400" b="1" dirty="0" smtClean="0">
                <a:solidFill>
                  <a:srgbClr val="FFC000"/>
                </a:solidFill>
                <a:latin typeface="Franklin Gothic Medium" pitchFamily="34" charset="0"/>
                <a:ea typeface="微软雅黑" pitchFamily="34" charset="-122"/>
              </a:rPr>
              <a:t> </a:t>
            </a:r>
            <a:endParaRPr lang="zh-CN" altLang="en-US" sz="1400" b="1" dirty="0">
              <a:solidFill>
                <a:srgbClr val="FFC00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4" name="等腰三角形 18"/>
          <p:cNvSpPr>
            <a:spLocks noChangeArrowheads="1"/>
          </p:cNvSpPr>
          <p:nvPr/>
        </p:nvSpPr>
        <p:spPr bwMode="auto">
          <a:xfrm>
            <a:off x="4005808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等腰三角形 18"/>
          <p:cNvSpPr>
            <a:spLocks noChangeArrowheads="1"/>
          </p:cNvSpPr>
          <p:nvPr/>
        </p:nvSpPr>
        <p:spPr bwMode="auto">
          <a:xfrm>
            <a:off x="2267744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069050" y="66579"/>
            <a:ext cx="6035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 dirty="0">
                <a:solidFill>
                  <a:srgbClr val="969696"/>
                </a:solidFill>
                <a:latin typeface="+mn-ea"/>
                <a:ea typeface="+mn-ea"/>
              </a:rPr>
              <a:t>3</a:t>
            </a:r>
            <a:endParaRPr lang="zh-CN" altLang="en-US" sz="5400" dirty="0">
              <a:solidFill>
                <a:srgbClr val="969696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241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5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活动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说明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31640" y="1129308"/>
            <a:ext cx="6408712" cy="3356908"/>
            <a:chOff x="1691680" y="1444808"/>
            <a:chExt cx="6408712" cy="3356908"/>
          </a:xfrm>
        </p:grpSpPr>
        <p:grpSp>
          <p:nvGrpSpPr>
            <p:cNvPr id="7" name="组合 6"/>
            <p:cNvGrpSpPr/>
            <p:nvPr/>
          </p:nvGrpSpPr>
          <p:grpSpPr>
            <a:xfrm>
              <a:off x="1691680" y="1444808"/>
              <a:ext cx="6282755" cy="3356908"/>
              <a:chOff x="1691680" y="1444808"/>
              <a:chExt cx="6282755" cy="3356908"/>
            </a:xfrm>
          </p:grpSpPr>
          <p:sp>
            <p:nvSpPr>
              <p:cNvPr id="26" name="圆角矩形 60"/>
              <p:cNvSpPr>
                <a:spLocks noChangeArrowheads="1"/>
              </p:cNvSpPr>
              <p:nvPr/>
            </p:nvSpPr>
            <p:spPr bwMode="auto">
              <a:xfrm>
                <a:off x="1691680" y="1444808"/>
                <a:ext cx="6282755" cy="3356908"/>
              </a:xfrm>
              <a:prstGeom prst="roundRect">
                <a:avLst>
                  <a:gd name="adj" fmla="val 4194"/>
                </a:avLst>
              </a:prstGeom>
              <a:noFill/>
              <a:ln w="6350" cmpd="sng">
                <a:solidFill>
                  <a:srgbClr val="80808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algn="ctr"/>
                <a:endParaRPr lang="en-US" altLang="zh-CN" sz="16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7" name="TextBox 64"/>
              <p:cNvSpPr txBox="1">
                <a:spLocks noChangeArrowheads="1"/>
              </p:cNvSpPr>
              <p:nvPr/>
            </p:nvSpPr>
            <p:spPr bwMode="auto">
              <a:xfrm>
                <a:off x="1799422" y="1822152"/>
                <a:ext cx="6094442" cy="307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zh-CN" altLang="en-US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客</a:t>
                </a:r>
                <a:r>
                  <a:rPr lang="zh-CN" altLang="en-US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户</a:t>
                </a:r>
                <a:r>
                  <a:rPr lang="zh-CN" altLang="en-US" sz="1400" dirty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属</a:t>
                </a:r>
                <a:r>
                  <a:rPr lang="zh-CN" altLang="en-US" sz="1400" dirty="0" smtClean="0">
                    <a:solidFill>
                      <a:srgbClr val="0070C0"/>
                    </a:solidFill>
                    <a:latin typeface="Franklin Gothic Medium" pitchFamily="34" charset="0"/>
                    <a:ea typeface="微软雅黑" pitchFamily="34" charset="-122"/>
                  </a:rPr>
                  <a:t>性说明</a:t>
                </a:r>
                <a:endParaRPr lang="zh-CN" altLang="en-US" sz="1400" dirty="0">
                  <a:solidFill>
                    <a:srgbClr val="0070C0"/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  <p:sp>
            <p:nvSpPr>
              <p:cNvPr id="28" name="TextBox 66"/>
              <p:cNvSpPr txBox="1">
                <a:spLocks noChangeArrowheads="1"/>
              </p:cNvSpPr>
              <p:nvPr/>
            </p:nvSpPr>
            <p:spPr bwMode="auto">
              <a:xfrm>
                <a:off x="1799422" y="3020715"/>
                <a:ext cx="6094442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285750" indent="-285750" eaLnBrk="1" hangingPunct="1">
                  <a:buFont typeface="Wingdings" pitchFamily="2" charset="2"/>
                  <a:buChar char="n"/>
                </a:pPr>
                <a:r>
                  <a:rPr lang="zh-CN" alt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Franklin Gothic Medium" pitchFamily="34" charset="0"/>
                    <a:ea typeface="微软雅黑" pitchFamily="34" charset="-122"/>
                  </a:rPr>
                  <a:t>礼品内容说明</a:t>
                </a:r>
                <a:endParaRPr lang="zh-CN" altLang="en-US" sz="1400" dirty="0">
                  <a:solidFill>
                    <a:schemeClr val="accent6">
                      <a:lumMod val="75000"/>
                    </a:schemeClr>
                  </a:solidFill>
                  <a:latin typeface="Franklin Gothic Medium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1796442" y="2281436"/>
              <a:ext cx="6303950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续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保客户指：上年新渠道电销或网销承保的客户</a:t>
              </a:r>
            </a:p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转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保客户指：上年非电销或网销承保的客户，而是他公司承保或其他渠道承保的客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户。</a:t>
              </a:r>
              <a:endParaRPr lang="zh-CN" altLang="en-US" sz="1200" dirty="0">
                <a:latin typeface="+mn-ea"/>
                <a:ea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800830" y="3361556"/>
              <a:ext cx="6093034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实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物礼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品：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汤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锅 或 大工具箱</a:t>
              </a:r>
              <a:endParaRPr lang="zh-CN" altLang="en-US" sz="1200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 marL="285750" indent="-285750" eaLnBrk="0" hangingPunct="0">
                <a:lnSpc>
                  <a:spcPts val="2000"/>
                </a:lnSpc>
                <a:buFont typeface="Wingdings" pitchFamily="2" charset="2"/>
                <a:buChar char="ü"/>
              </a:pP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五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选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礼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品：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【</a:t>
              </a:r>
              <a:r>
                <a:rPr lang="zh-CN" altLang="en-US" sz="1200" b="1" dirty="0">
                  <a:solidFill>
                    <a:srgbClr val="000000"/>
                  </a:solidFill>
                  <a:latin typeface="+mn-ea"/>
                  <a:ea typeface="+mn-ea"/>
                </a:rPr>
                <a:t>（按摩仪 </a:t>
              </a:r>
              <a:r>
                <a:rPr lang="en-US" altLang="zh-CN" sz="1200" b="1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b="1" dirty="0">
                  <a:solidFill>
                    <a:srgbClr val="000000"/>
                  </a:solidFill>
                  <a:latin typeface="+mn-ea"/>
                  <a:ea typeface="+mn-ea"/>
                </a:rPr>
                <a:t>奔腾套装）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洗牙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保养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卡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验车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卡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 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酒驾</a:t>
              </a:r>
              <a:r>
                <a:rPr lang="zh-CN" altLang="en-US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卡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+mn-ea"/>
                  <a:ea typeface="+mn-ea"/>
                </a:rPr>
                <a:t> or </a:t>
              </a:r>
              <a:r>
                <a:rPr lang="zh-CN" altLang="en-US" sz="1200" dirty="0">
                  <a:solidFill>
                    <a:srgbClr val="000000"/>
                  </a:solidFill>
                  <a:latin typeface="+mn-ea"/>
                  <a:ea typeface="+mn-ea"/>
                </a:rPr>
                <a:t>划痕卡 </a:t>
              </a:r>
              <a:r>
                <a:rPr lang="en-US" altLang="zh-CN" sz="1200" dirty="0">
                  <a:solidFill>
                    <a:srgbClr val="000000"/>
                  </a:solidFill>
                  <a:latin typeface="+mn-ea"/>
                  <a:ea typeface="+mn-ea"/>
                </a:rPr>
                <a:t>】</a:t>
              </a:r>
              <a:endParaRPr lang="en-US" altLang="zh-CN" sz="1200" dirty="0" smtClean="0">
                <a:solidFill>
                  <a:srgbClr val="00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-22225" y="4360863"/>
            <a:ext cx="9177338" cy="1587500"/>
            <a:chOff x="0" y="0"/>
            <a:chExt cx="9181274" cy="1588274"/>
          </a:xfrm>
        </p:grpSpPr>
        <p:sp>
          <p:nvSpPr>
            <p:cNvPr id="37" name="矩形 21"/>
            <p:cNvSpPr>
              <a:spLocks noChangeArrowheads="1"/>
            </p:cNvSpPr>
            <p:nvPr/>
          </p:nvSpPr>
          <p:spPr bwMode="auto">
            <a:xfrm>
              <a:off x="0" y="796186"/>
              <a:ext cx="9181274" cy="7920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等腰三角形 23"/>
            <p:cNvSpPr>
              <a:spLocks noChangeArrowheads="1"/>
            </p:cNvSpPr>
            <p:nvPr/>
          </p:nvSpPr>
          <p:spPr bwMode="auto">
            <a:xfrm>
              <a:off x="14856" y="0"/>
              <a:ext cx="1573038" cy="811334"/>
            </a:xfrm>
            <a:prstGeom prst="triangle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9" name="等腰三角形 24"/>
          <p:cNvSpPr>
            <a:spLocks noChangeArrowheads="1"/>
          </p:cNvSpPr>
          <p:nvPr/>
        </p:nvSpPr>
        <p:spPr bwMode="auto">
          <a:xfrm>
            <a:off x="4572000" y="4972050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TextBox 40"/>
          <p:cNvSpPr txBox="1">
            <a:spLocks noChangeArrowheads="1"/>
          </p:cNvSpPr>
          <p:nvPr/>
        </p:nvSpPr>
        <p:spPr bwMode="auto">
          <a:xfrm>
            <a:off x="3607991" y="5244537"/>
            <a:ext cx="2116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400" u="sng" dirty="0" smtClean="0">
                <a:solidFill>
                  <a:schemeClr val="bg1"/>
                </a:solidFill>
                <a:latin typeface="Franklin Gothic Medium" pitchFamily="34" charset="0"/>
                <a:ea typeface="微软雅黑" pitchFamily="34" charset="-122"/>
              </a:rPr>
              <a:t>专业平安     专属为您</a:t>
            </a:r>
            <a:endParaRPr lang="zh-CN" altLang="en-US" sz="1400" u="sng" dirty="0">
              <a:solidFill>
                <a:schemeClr val="bg1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822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品展示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729309" y="5168900"/>
            <a:ext cx="20506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乐仕菲斯套装</a:t>
            </a:r>
            <a:r>
              <a:rPr lang="en-US" altLang="zh-CN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件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套（汤锅）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84168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奔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腾套装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5" name="等腰三角形 18"/>
          <p:cNvSpPr>
            <a:spLocks noChangeArrowheads="1"/>
          </p:cNvSpPr>
          <p:nvPr/>
        </p:nvSpPr>
        <p:spPr bwMode="auto">
          <a:xfrm>
            <a:off x="255503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52" y="752711"/>
            <a:ext cx="2476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等腰三角形 18"/>
          <p:cNvSpPr>
            <a:spLocks noChangeArrowheads="1"/>
          </p:cNvSpPr>
          <p:nvPr/>
        </p:nvSpPr>
        <p:spPr bwMode="auto">
          <a:xfrm>
            <a:off x="5021298" y="4973638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4177581" y="5160456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按摩仪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5492"/>
            <a:ext cx="2238374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8108" y="752711"/>
            <a:ext cx="2668272" cy="2321396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1351" y="733325"/>
            <a:ext cx="2135146" cy="2322558"/>
          </a:xfrm>
          <a:prstGeom prst="rect">
            <a:avLst/>
          </a:prstGeom>
          <a:noFill/>
        </p:spPr>
      </p:pic>
      <p:pic>
        <p:nvPicPr>
          <p:cNvPr id="23" name="Picture 17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3769" y="3082311"/>
            <a:ext cx="2448272" cy="190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2851327"/>
              </p:ext>
            </p:extLst>
          </p:nvPr>
        </p:nvGraphicFramePr>
        <p:xfrm>
          <a:off x="4623297" y="3556560"/>
          <a:ext cx="1512167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06"/>
                <a:gridCol w="1332761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往复式剃须刀</a:t>
                      </a:r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PS5108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电吹风</a:t>
                      </a:r>
                      <a:r>
                        <a:rPr lang="en-US" sz="900" u="none" strike="noStrike" dirty="0">
                          <a:effectLst/>
                          <a:latin typeface="+mn-ea"/>
                          <a:ea typeface="+mn-ea"/>
                        </a:rPr>
                        <a:t>PH1503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灯光掏耳器</a:t>
                      </a:r>
                      <a:r>
                        <a:rPr lang="en-US" sz="900" u="none" strike="noStrike" dirty="0">
                          <a:effectLst/>
                          <a:latin typeface="+mn-ea"/>
                          <a:ea typeface="+mn-ea"/>
                        </a:rPr>
                        <a:t>PR102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  <a:latin typeface="+mn-ea"/>
                          <a:ea typeface="+mn-ea"/>
                        </a:rPr>
                        <a:t>鼻毛修剪器</a:t>
                      </a:r>
                      <a:r>
                        <a:rPr lang="en-US" sz="900" u="none" strike="noStrike" dirty="0">
                          <a:effectLst/>
                          <a:latin typeface="+mn-ea"/>
                          <a:ea typeface="+mn-ea"/>
                        </a:rPr>
                        <a:t>PR209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0804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36512" y="4657700"/>
            <a:ext cx="1224136" cy="1017728"/>
            <a:chOff x="-108520" y="4729709"/>
            <a:chExt cx="1224136" cy="1017728"/>
          </a:xfrm>
        </p:grpSpPr>
        <p:pic>
          <p:nvPicPr>
            <p:cNvPr id="31" name="Picture 2" descr="D:\Users\chenxi007\Desktop\u=2698315999,2267015941&amp;fm=23&amp;gp=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5" y="4811808"/>
              <a:ext cx="1107161" cy="935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-108520" y="4729709"/>
              <a:ext cx="747120" cy="296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itchFamily="2" charset="-122"/>
                  <a:ea typeface="华文彩云" pitchFamily="2" charset="-122"/>
                </a:rPr>
                <a:t>保养卡</a:t>
              </a:r>
            </a:p>
          </p:txBody>
        </p:sp>
      </p:grpSp>
      <p:cxnSp>
        <p:nvCxnSpPr>
          <p:cNvPr id="22530" name="直接连接符 12"/>
          <p:cNvCxnSpPr>
            <a:cxnSpLocks noChangeShapeType="1"/>
          </p:cNvCxnSpPr>
          <p:nvPr/>
        </p:nvCxnSpPr>
        <p:spPr bwMode="auto">
          <a:xfrm>
            <a:off x="-22225" y="4349750"/>
            <a:ext cx="1570038" cy="811213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1" name="直接连接符 19"/>
          <p:cNvCxnSpPr>
            <a:cxnSpLocks noChangeShapeType="1"/>
          </p:cNvCxnSpPr>
          <p:nvPr/>
        </p:nvCxnSpPr>
        <p:spPr bwMode="auto">
          <a:xfrm>
            <a:off x="1533525" y="5160963"/>
            <a:ext cx="7610475" cy="7937"/>
          </a:xfrm>
          <a:prstGeom prst="line">
            <a:avLst/>
          </a:prstGeom>
          <a:noFill/>
          <a:ln w="12700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9" name="等腰三角形 18"/>
          <p:cNvSpPr>
            <a:spLocks noChangeArrowheads="1"/>
          </p:cNvSpPr>
          <p:nvPr/>
        </p:nvSpPr>
        <p:spPr bwMode="auto">
          <a:xfrm>
            <a:off x="6876380" y="4983309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267744" y="194446"/>
            <a:ext cx="4752528" cy="835281"/>
            <a:chOff x="3347864" y="236985"/>
            <a:chExt cx="3744912" cy="403549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463991" y="369648"/>
              <a:ext cx="3528859" cy="270886"/>
            </a:xfrm>
            <a:custGeom>
              <a:avLst/>
              <a:gdLst>
                <a:gd name="T0" fmla="*/ 0 w 3093568"/>
                <a:gd name="T1" fmla="*/ 0 h 271442"/>
                <a:gd name="T2" fmla="*/ 4024334 w 3093568"/>
                <a:gd name="T3" fmla="*/ 0 h 271442"/>
                <a:gd name="T4" fmla="*/ 4024334 w 3093568"/>
                <a:gd name="T5" fmla="*/ 271442 h 271442"/>
                <a:gd name="T6" fmla="*/ 0 w 3093568"/>
                <a:gd name="T7" fmla="*/ 271442 h 271442"/>
                <a:gd name="T8" fmla="*/ 0 w 3093568"/>
                <a:gd name="T9" fmla="*/ 0 h 271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3568"/>
                <a:gd name="T16" fmla="*/ 0 h 271442"/>
                <a:gd name="T17" fmla="*/ 3093568 w 3093568"/>
                <a:gd name="T18" fmla="*/ 271442 h 271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3568" h="271442">
                  <a:moveTo>
                    <a:pt x="0" y="0"/>
                  </a:moveTo>
                  <a:lnTo>
                    <a:pt x="3093568" y="0"/>
                  </a:lnTo>
                  <a:lnTo>
                    <a:pt x="3093568" y="271442"/>
                  </a:lnTo>
                  <a:cubicBezTo>
                    <a:pt x="1777407" y="81360"/>
                    <a:pt x="1788744" y="3494"/>
                    <a:pt x="0" y="2714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DDDD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3347864" y="236985"/>
              <a:ext cx="3744912" cy="25278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FFFF"/>
                  </a:solidFill>
                  <a:latin typeface="+mn-ea"/>
                  <a:ea typeface="+mn-ea"/>
                </a:rPr>
                <a:t>促销</a:t>
              </a:r>
              <a:r>
                <a:rPr lang="zh-CN" altLang="en-US" sz="2800" dirty="0" smtClean="0">
                  <a:solidFill>
                    <a:srgbClr val="FFFFFF"/>
                  </a:solidFill>
                  <a:latin typeface="+mn-ea"/>
                  <a:ea typeface="+mn-ea"/>
                </a:rPr>
                <a:t>品展示</a:t>
              </a:r>
              <a:endParaRPr lang="zh-CN" altLang="en-US" sz="2800" dirty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1657301" y="5168900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保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养项目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6038794" y="5160963"/>
            <a:ext cx="1906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温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馨提示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  <p:sp>
        <p:nvSpPr>
          <p:cNvPr id="23" name="等腰三角形 18"/>
          <p:cNvSpPr>
            <a:spLocks noChangeArrowheads="1"/>
          </p:cNvSpPr>
          <p:nvPr/>
        </p:nvSpPr>
        <p:spPr bwMode="auto">
          <a:xfrm>
            <a:off x="2483892" y="4974431"/>
            <a:ext cx="215900" cy="187325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96844" y="1129308"/>
            <a:ext cx="3603148" cy="3176912"/>
            <a:chOff x="179512" y="1201316"/>
            <a:chExt cx="3603148" cy="3240360"/>
          </a:xfrm>
        </p:grpSpPr>
        <p:grpSp>
          <p:nvGrpSpPr>
            <p:cNvPr id="2" name="组合 1"/>
            <p:cNvGrpSpPr/>
            <p:nvPr/>
          </p:nvGrpSpPr>
          <p:grpSpPr>
            <a:xfrm>
              <a:off x="179512" y="1201316"/>
              <a:ext cx="3603148" cy="3240360"/>
              <a:chOff x="1804486" y="1201316"/>
              <a:chExt cx="2562225" cy="1763713"/>
            </a:xfrm>
          </p:grpSpPr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1807661" y="1201316"/>
                <a:ext cx="2559050" cy="25565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" name="AutoShape 16"/>
              <p:cNvSpPr>
                <a:spLocks noChangeArrowheads="1"/>
              </p:cNvSpPr>
              <p:nvPr/>
            </p:nvSpPr>
            <p:spPr bwMode="auto">
              <a:xfrm>
                <a:off x="1804486" y="1459673"/>
                <a:ext cx="2559050" cy="1505356"/>
              </a:xfrm>
              <a:prstGeom prst="roundRect">
                <a:avLst>
                  <a:gd name="adj" fmla="val 8745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25400" dir="5400000" algn="ctr" rotWithShape="0">
                        <a:srgbClr val="D0D0E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空调、电器、制动、行驶系统检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测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清洗喷油嘴、节气门</a:t>
                </a:r>
                <a:endParaRPr lang="zh-CN" altLang="en-US" sz="11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空调风道清洁、杀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菌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清洗冷凝器及洗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车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四轮定位</a:t>
                </a:r>
                <a:endParaRPr lang="zh-CN" altLang="en-US" sz="11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换机油机滤（免工费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）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清洗发动机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仓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电瓶养护、防冻液液面检查（春夏季）</a:t>
                </a:r>
                <a:r>
                  <a:rPr lang="en-US" altLang="zh-CN" sz="1100" dirty="0">
                    <a:latin typeface="微软雅黑" pitchFamily="34" charset="-122"/>
                    <a:ea typeface="微软雅黑" pitchFamily="34" charset="-122"/>
                  </a:rPr>
                  <a:t>\</a:t>
                </a: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防冻液冰点</a:t>
                </a:r>
                <a:endParaRPr lang="en-US" altLang="zh-CN" sz="1100" dirty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 fontAlgn="ctr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altLang="zh-CN" sz="1100" dirty="0">
                    <a:latin typeface="微软雅黑" pitchFamily="34" charset="-122"/>
                    <a:ea typeface="微软雅黑" pitchFamily="34" charset="-122"/>
                  </a:rPr>
                  <a:t>  </a:t>
                </a:r>
                <a:r>
                  <a:rPr lang="zh-CN" altLang="en-US" sz="1100" dirty="0">
                    <a:latin typeface="微软雅黑" pitchFamily="34" charset="-122"/>
                    <a:ea typeface="微软雅黑" pitchFamily="34" charset="-122"/>
                  </a:rPr>
                  <a:t>检测（秋冬季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）</a:t>
                </a:r>
                <a:endPara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311388" y="1273324"/>
              <a:ext cx="11913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保养项目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97492" y="1129308"/>
            <a:ext cx="3618924" cy="3176912"/>
            <a:chOff x="4516385" y="1201316"/>
            <a:chExt cx="3618924" cy="3176912"/>
          </a:xfrm>
        </p:grpSpPr>
        <p:grpSp>
          <p:nvGrpSpPr>
            <p:cNvPr id="4" name="组合 3"/>
            <p:cNvGrpSpPr/>
            <p:nvPr/>
          </p:nvGrpSpPr>
          <p:grpSpPr>
            <a:xfrm>
              <a:off x="4516385" y="1201316"/>
              <a:ext cx="3618924" cy="3176912"/>
              <a:chOff x="4493711" y="1235850"/>
              <a:chExt cx="2573337" cy="172917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4507998" y="1235850"/>
                <a:ext cx="2559050" cy="25565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4493711" y="1494207"/>
                <a:ext cx="2559050" cy="1470822"/>
              </a:xfrm>
              <a:prstGeom prst="roundRect">
                <a:avLst>
                  <a:gd name="adj" fmla="val 8745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2700000" scaled="1"/>
              </a:gradFill>
              <a:ln w="9525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25400" dir="5400000" algn="ctr" rotWithShape="0">
                        <a:srgbClr val="D0D0E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每张保养卡限使用一次，须在同一家修理厂一次性完成全部服务项目，不可兑换现金，若更换服务项目，费用自理。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保养服务有效期为</a:t>
                </a:r>
                <a:r>
                  <a:rPr lang="zh-CN" altLang="en-US" sz="1100" b="1" dirty="0" smtClean="0">
                    <a:latin typeface="微软雅黑" pitchFamily="34" charset="-122"/>
                    <a:ea typeface="微软雅黑" pitchFamily="34" charset="-122"/>
                  </a:rPr>
                  <a:t>六个月</a:t>
                </a:r>
                <a:r>
                  <a:rPr lang="zh-CN" altLang="en-US" sz="1100" dirty="0" smtClean="0">
                    <a:solidFill>
                      <a:srgbClr val="FF00FF"/>
                    </a:solidFill>
                    <a:latin typeface="微软雅黑" pitchFamily="34" charset="-122"/>
                    <a:ea typeface="微软雅黑" pitchFamily="34" charset="-122"/>
                  </a:rPr>
                  <a:t>（自投保当月打孔算起）</a:t>
                </a: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，截止日期以卡上打孔月份为准，逾期不能使用。</a:t>
                </a:r>
                <a:endParaRPr lang="en-US" altLang="zh-CN" sz="1100" dirty="0" smtClean="0">
                  <a:latin typeface="微软雅黑" pitchFamily="34" charset="-122"/>
                  <a:ea typeface="微软雅黑" pitchFamily="34" charset="-122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保养卡为保养服务唯一凭证，不记名、不挂失、遗失不补。</a:t>
                </a:r>
              </a:p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由于保养服务商工位有限，为了节省您的等候时间，请避开高峰期，提前拨打服务商电话预约服务。</a:t>
                </a:r>
              </a:p>
              <a:p>
                <a:pPr marL="171450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zh-CN" altLang="en-US" sz="1100" dirty="0" smtClean="0">
                    <a:latin typeface="微软雅黑" pitchFamily="34" charset="-122"/>
                    <a:ea typeface="微软雅黑" pitchFamily="34" charset="-122"/>
                  </a:rPr>
                  <a:t>保养车辆谢绝自带机油。</a:t>
                </a:r>
                <a:endParaRPr lang="zh-CN" altLang="en-US" sz="11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4638124" y="1273324"/>
              <a:ext cx="11913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温馨提</a:t>
              </a:r>
              <a:r>
                <a:rPr lang="zh-CN" altLang="en-US" sz="1400" b="1" dirty="0" smtClean="0">
                  <a:latin typeface="微软雅黑" pitchFamily="34" charset="-122"/>
                  <a:ea typeface="微软雅黑" pitchFamily="34" charset="-122"/>
                </a:rPr>
                <a:t>示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3154867" y="4658845"/>
            <a:ext cx="2883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服务商地址详询：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4008000000</a:t>
            </a:r>
            <a:r>
              <a:rPr lang="zh-CN" altLang="en-US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转</a:t>
            </a:r>
            <a:r>
              <a:rPr lang="en-US" altLang="zh-CN" sz="1200" b="1" dirty="0" smtClean="0">
                <a:solidFill>
                  <a:srgbClr val="0070C0"/>
                </a:solidFill>
                <a:latin typeface="Franklin Gothic Medium" pitchFamily="34" charset="0"/>
                <a:ea typeface="微软雅黑" pitchFamily="34" charset="-122"/>
              </a:rPr>
              <a:t>5</a:t>
            </a:r>
            <a:endParaRPr lang="zh-CN" altLang="en-US" sz="1200" b="1" dirty="0">
              <a:solidFill>
                <a:srgbClr val="0070C0"/>
              </a:solidFill>
              <a:latin typeface="Franklin Gothic Medium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322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演示文稿1">
  <a:themeElements>
    <a:clrScheme name="3_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4_演示文稿1">
  <a:themeElements>
    <a:clrScheme name="14_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Pages>0</Pages>
  <Words>1879</Words>
  <Characters>0</Characters>
  <Application>Microsoft Office PowerPoint</Application>
  <DocSecurity>0</DocSecurity>
  <PresentationFormat>全屏显示(16:10)</PresentationFormat>
  <Lines>0</Lines>
  <Paragraphs>341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Office 主题</vt:lpstr>
      <vt:lpstr>3_演示文稿1</vt:lpstr>
      <vt:lpstr>14_演示文稿1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kingsoft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LiuBin</dc:creator>
  <cp:lastModifiedBy>lenovo</cp:lastModifiedBy>
  <cp:revision>332</cp:revision>
  <cp:lastPrinted>1899-12-30T00:00:00Z</cp:lastPrinted>
  <dcterms:created xsi:type="dcterms:W3CDTF">2011-03-17T08:18:18Z</dcterms:created>
  <dcterms:modified xsi:type="dcterms:W3CDTF">2015-06-29T08:35:01Z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2052-6.6.0.2855</vt:lpwstr>
  </property>
</Properties>
</file>